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69" r:id="rId4"/>
    <p:sldId id="264" r:id="rId5"/>
    <p:sldId id="265" r:id="rId6"/>
    <p:sldId id="267" r:id="rId7"/>
    <p:sldId id="263" r:id="rId8"/>
  </p:sldIdLst>
  <p:sldSz cx="18288000" cy="10287000"/>
  <p:notesSz cx="6858000" cy="9144000"/>
  <p:embeddedFontLst>
    <p:embeddedFont>
      <p:font typeface="Glacial Indifference Bold" panose="020B0604020202020204" charset="0"/>
      <p:regular r:id="rId10"/>
    </p:embeddedFont>
    <p:embeddedFont>
      <p:font typeface="Open Sans" panose="020B0606030504020204" pitchFamily="34" charset="0"/>
      <p:regular r:id="rId11"/>
      <p:bold r:id="rId12"/>
      <p:italic r:id="rId13"/>
      <p:boldItalic r:id="rId14"/>
    </p:embeddedFont>
    <p:embeddedFont>
      <p:font typeface="Roca Two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ACC6"/>
    <a:srgbClr val="EBFAD6"/>
    <a:srgbClr val="C2EF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3263361-0174-204A-8237-9892329609EC}" v="2" dt="2025-07-30T15:59:12.0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-384" y="-7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7222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550B32-E67E-A561-67AA-8ADB9258B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CD2A749-F939-04C5-9053-A91B60E78BD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8B54-12F5-4C50-D7BB-5BEBB7D4715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42A20D6-44F8-4A5F-F39F-4AE3A986258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EA6869C-BCAA-A536-4C95-9B1207C235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375F31-CAD3-ADB5-3779-362E886F0D7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C47B92-C0B0-8186-1627-0478FB7DC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470853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7B22E-D6C4-6136-6848-F689C1540C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21DE3C-0514-8B28-45B7-3A295A0640B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DC9E63-D14C-ACB4-E1DA-2C83388CF88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4C4EF6F8-0296-A70C-88D4-8339FA8D511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610E91D-9CEE-60B7-3BE6-4259AA9B6A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300208-5460-F2AD-00CC-9C990409A0A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28BDD-958F-6CED-48B8-D628E66777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91864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C12895-867D-095A-866C-7A8C2CFB7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14E10A-BF81-5995-D5AD-99260AE68B7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6409E5-F66F-47E0-E9F1-46D7CCE9EE4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497CEE7-2902-A663-D076-C169AACD529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5E7DFFA-E0D9-0790-2618-88736A8B21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1BA1B-C422-29D8-51B2-66668C39FBF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C120E2-A17D-669B-E177-3DFE9D960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766071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D6A35-827F-99E1-50DA-72B0F18FD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B5339E-7E1C-8403-47A0-CED02B9D1E0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7CCEBD-315E-E24F-17CB-938D1F4B0F9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5F4F286-FC11-E4D5-3B67-9718098E7F1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9C7DE9F-11BB-64B7-AC4D-BB4F4FE9FC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BB2768-C31E-75B3-C398-BD6EFA71AAE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A0F5B-010B-CB51-ECE2-E8DE20C90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321768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Thank you and remember: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587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sv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0.sv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0.sv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8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sv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0.sv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0.svg"/><Relationship Id="rId11" Type="http://schemas.openxmlformats.org/officeDocument/2006/relationships/image" Target="../media/image6.png"/><Relationship Id="rId5" Type="http://schemas.openxmlformats.org/officeDocument/2006/relationships/image" Target="../media/image9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3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12" Type="http://schemas.openxmlformats.org/officeDocument/2006/relationships/image" Target="../media/image5.png"/><Relationship Id="rId2" Type="http://schemas.openxmlformats.org/officeDocument/2006/relationships/audio" Target="../media/media7.m4a"/><Relationship Id="rId16" Type="http://schemas.openxmlformats.org/officeDocument/2006/relationships/image" Target="../media/image8.png"/><Relationship Id="rId1" Type="http://schemas.microsoft.com/office/2007/relationships/media" Target="../media/media7.m4a"/><Relationship Id="rId6" Type="http://schemas.openxmlformats.org/officeDocument/2006/relationships/image" Target="../media/image2.svg"/><Relationship Id="rId11" Type="http://schemas.openxmlformats.org/officeDocument/2006/relationships/image" Target="../media/image4.png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10" Type="http://schemas.openxmlformats.org/officeDocument/2006/relationships/image" Target="../media/image20.sv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Relationship Id="rId1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>
            <a:extLst>
              <a:ext uri="{FF2B5EF4-FFF2-40B4-BE49-F238E27FC236}">
                <a16:creationId xmlns:a16="http://schemas.microsoft.com/office/drawing/2014/main" id="{538961CE-1979-8800-EBF1-E6D8561AA039}"/>
              </a:ext>
            </a:extLst>
          </p:cNvPr>
          <p:cNvGrpSpPr/>
          <p:nvPr/>
        </p:nvGrpSpPr>
        <p:grpSpPr>
          <a:xfrm>
            <a:off x="8314267" y="6491086"/>
            <a:ext cx="2276191" cy="2276191"/>
            <a:chOff x="0" y="0"/>
            <a:chExt cx="812800" cy="812800"/>
          </a:xfrm>
        </p:grpSpPr>
        <p:sp>
          <p:nvSpPr>
            <p:cNvPr id="35" name="Freeform 3">
              <a:extLst>
                <a:ext uri="{FF2B5EF4-FFF2-40B4-BE49-F238E27FC236}">
                  <a16:creationId xmlns:a16="http://schemas.microsoft.com/office/drawing/2014/main" id="{9D28E8A9-8369-1046-088C-9B27627E55D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36" name="TextBox 4">
              <a:extLst>
                <a:ext uri="{FF2B5EF4-FFF2-40B4-BE49-F238E27FC236}">
                  <a16:creationId xmlns:a16="http://schemas.microsoft.com/office/drawing/2014/main" id="{7768D091-DCD4-61AA-FE5A-B0B06E7ACAE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8" name="Group 5">
            <a:extLst>
              <a:ext uri="{FF2B5EF4-FFF2-40B4-BE49-F238E27FC236}">
                <a16:creationId xmlns:a16="http://schemas.microsoft.com/office/drawing/2014/main" id="{55B82020-B4ED-D0D2-A7A3-D203946F1B26}"/>
              </a:ext>
            </a:extLst>
          </p:cNvPr>
          <p:cNvGrpSpPr/>
          <p:nvPr/>
        </p:nvGrpSpPr>
        <p:grpSpPr>
          <a:xfrm>
            <a:off x="2196084" y="9030431"/>
            <a:ext cx="547600" cy="547600"/>
            <a:chOff x="0" y="0"/>
            <a:chExt cx="812800" cy="812800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CEC48049-C079-5C21-86D4-1DED5E6DF81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0" name="TextBox 7">
              <a:extLst>
                <a:ext uri="{FF2B5EF4-FFF2-40B4-BE49-F238E27FC236}">
                  <a16:creationId xmlns:a16="http://schemas.microsoft.com/office/drawing/2014/main" id="{9FEBA364-2F19-1C46-3292-3E17FA7C493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1" name="Group 8">
            <a:extLst>
              <a:ext uri="{FF2B5EF4-FFF2-40B4-BE49-F238E27FC236}">
                <a16:creationId xmlns:a16="http://schemas.microsoft.com/office/drawing/2014/main" id="{9E02EE99-34CE-9DAB-1F0C-6C6193199072}"/>
              </a:ext>
            </a:extLst>
          </p:cNvPr>
          <p:cNvGrpSpPr/>
          <p:nvPr/>
        </p:nvGrpSpPr>
        <p:grpSpPr>
          <a:xfrm>
            <a:off x="1104737" y="1787597"/>
            <a:ext cx="2276191" cy="2276191"/>
            <a:chOff x="0" y="0"/>
            <a:chExt cx="812800" cy="812800"/>
          </a:xfrm>
        </p:grpSpPr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D1B2FDFF-3701-9F19-599B-91A458DD28C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5" name="TextBox 10">
              <a:extLst>
                <a:ext uri="{FF2B5EF4-FFF2-40B4-BE49-F238E27FC236}">
                  <a16:creationId xmlns:a16="http://schemas.microsoft.com/office/drawing/2014/main" id="{59DF3CB5-36D1-E5B1-BF3D-FBB1E1E092D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6" name="Freeform 12">
            <a:extLst>
              <a:ext uri="{FF2B5EF4-FFF2-40B4-BE49-F238E27FC236}">
                <a16:creationId xmlns:a16="http://schemas.microsoft.com/office/drawing/2014/main" id="{0D252E52-0FB0-D1C7-3AF2-B9DB82DCF720}"/>
              </a:ext>
            </a:extLst>
          </p:cNvPr>
          <p:cNvSpPr/>
          <p:nvPr/>
        </p:nvSpPr>
        <p:spPr>
          <a:xfrm rot="-3203103">
            <a:off x="-1377933" y="-1315165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8" name="Freeform 13">
            <a:extLst>
              <a:ext uri="{FF2B5EF4-FFF2-40B4-BE49-F238E27FC236}">
                <a16:creationId xmlns:a16="http://schemas.microsoft.com/office/drawing/2014/main" id="{FBF34115-0A5B-9155-B1A5-AE635EDD3713}"/>
              </a:ext>
            </a:extLst>
          </p:cNvPr>
          <p:cNvSpPr/>
          <p:nvPr/>
        </p:nvSpPr>
        <p:spPr>
          <a:xfrm rot="-3203103">
            <a:off x="16066956" y="8065279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0" name="Rectangle 1">
            <a:extLst>
              <a:ext uri="{FF2B5EF4-FFF2-40B4-BE49-F238E27FC236}">
                <a16:creationId xmlns:a16="http://schemas.microsoft.com/office/drawing/2014/main" id="{EC8595A8-710E-FA47-C696-A0771174F0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1" name="Rectangle 2">
            <a:extLst>
              <a:ext uri="{FF2B5EF4-FFF2-40B4-BE49-F238E27FC236}">
                <a16:creationId xmlns:a16="http://schemas.microsoft.com/office/drawing/2014/main" id="{8028A528-83EB-1592-E1F7-12E883234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D1842CE-986E-3080-9EBB-E9AA78F33E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56" t="8354" r="11111" b="6024"/>
          <a:stretch/>
        </p:blipFill>
        <p:spPr>
          <a:xfrm>
            <a:off x="11484121" y="4491409"/>
            <a:ext cx="4775341" cy="4814069"/>
          </a:xfrm>
          <a:prstGeom prst="ellipse">
            <a:avLst/>
          </a:prstGeom>
        </p:spPr>
      </p:pic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2FB199F-D020-E3E5-F4AF-BF8A3F479603}"/>
              </a:ext>
            </a:extLst>
          </p:cNvPr>
          <p:cNvSpPr/>
          <p:nvPr/>
        </p:nvSpPr>
        <p:spPr>
          <a:xfrm>
            <a:off x="1380500" y="7144984"/>
            <a:ext cx="2619846" cy="2374626"/>
          </a:xfrm>
          <a:prstGeom prst="roundRect">
            <a:avLst>
              <a:gd name="adj" fmla="val 7040"/>
            </a:avLst>
          </a:prstGeom>
          <a:solidFill>
            <a:schemeClr val="bg1"/>
          </a:solidFill>
          <a:ln>
            <a:solidFill>
              <a:srgbClr val="C2EF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4" name="Group 15">
            <a:extLst>
              <a:ext uri="{FF2B5EF4-FFF2-40B4-BE49-F238E27FC236}">
                <a16:creationId xmlns:a16="http://schemas.microsoft.com/office/drawing/2014/main" id="{7E12FF96-83F4-5C7C-6B49-7F4B56BB2D00}"/>
              </a:ext>
            </a:extLst>
          </p:cNvPr>
          <p:cNvGrpSpPr/>
          <p:nvPr/>
        </p:nvGrpSpPr>
        <p:grpSpPr>
          <a:xfrm>
            <a:off x="4231481" y="7144984"/>
            <a:ext cx="3063397" cy="2396105"/>
            <a:chOff x="0" y="-683459"/>
            <a:chExt cx="4084528" cy="3194806"/>
          </a:xfrm>
        </p:grpSpPr>
        <p:sp>
          <p:nvSpPr>
            <p:cNvPr id="55" name="TextBox 18">
              <a:extLst>
                <a:ext uri="{FF2B5EF4-FFF2-40B4-BE49-F238E27FC236}">
                  <a16:creationId xmlns:a16="http://schemas.microsoft.com/office/drawing/2014/main" id="{FA1B469A-47A1-3C4F-363F-5BB1F1E4FF13}"/>
                </a:ext>
              </a:extLst>
            </p:cNvPr>
            <p:cNvSpPr txBox="1"/>
            <p:nvPr/>
          </p:nvSpPr>
          <p:spPr>
            <a:xfrm>
              <a:off x="0" y="-257575"/>
              <a:ext cx="140311" cy="1976146"/>
            </a:xfrm>
            <a:prstGeom prst="rect">
              <a:avLst/>
            </a:prstGeom>
          </p:spPr>
          <p:txBody>
            <a:bodyPr lIns="45226" tIns="45226" rIns="45226" bIns="4522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  <p:sp>
          <p:nvSpPr>
            <p:cNvPr id="56" name="TextBox 19">
              <a:extLst>
                <a:ext uri="{FF2B5EF4-FFF2-40B4-BE49-F238E27FC236}">
                  <a16:creationId xmlns:a16="http://schemas.microsoft.com/office/drawing/2014/main" id="{9EB82C51-16E9-5AB8-5FC6-17F397FAD9C1}"/>
                </a:ext>
              </a:extLst>
            </p:cNvPr>
            <p:cNvSpPr txBox="1"/>
            <p:nvPr/>
          </p:nvSpPr>
          <p:spPr>
            <a:xfrm>
              <a:off x="43543" y="-683459"/>
              <a:ext cx="4040985" cy="319480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670"/>
                </a:lnSpc>
                <a:spcBef>
                  <a:spcPct val="0"/>
                </a:spcBef>
              </a:pPr>
              <a:r>
                <a:rPr lang="en-US" sz="1780">
                  <a:solidFill>
                    <a:srgbClr val="FFFFFF">
                      <a:alpha val="58824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This program is sponsored by Boehringer Ingelheim through the K2A Challenge in Diabetes! in partnership with Bancroft Fitness and the Bancroft Community Family Health Team</a:t>
              </a:r>
            </a:p>
          </p:txBody>
        </p:sp>
      </p:grpSp>
      <p:sp>
        <p:nvSpPr>
          <p:cNvPr id="57" name="Freeform 26">
            <a:extLst>
              <a:ext uri="{FF2B5EF4-FFF2-40B4-BE49-F238E27FC236}">
                <a16:creationId xmlns:a16="http://schemas.microsoft.com/office/drawing/2014/main" id="{869BEF75-3D68-24C0-866E-1DB2B5A85DC2}"/>
              </a:ext>
            </a:extLst>
          </p:cNvPr>
          <p:cNvSpPr/>
          <p:nvPr/>
        </p:nvSpPr>
        <p:spPr>
          <a:xfrm>
            <a:off x="1532732" y="7395188"/>
            <a:ext cx="2257687" cy="903075"/>
          </a:xfrm>
          <a:custGeom>
            <a:avLst/>
            <a:gdLst/>
            <a:ahLst/>
            <a:cxnLst/>
            <a:rect l="l" t="t" r="r" b="b"/>
            <a:pathLst>
              <a:path w="2257687" h="903075">
                <a:moveTo>
                  <a:pt x="0" y="0"/>
                </a:moveTo>
                <a:lnTo>
                  <a:pt x="2257687" y="0"/>
                </a:lnTo>
                <a:lnTo>
                  <a:pt x="2257687" y="903075"/>
                </a:lnTo>
                <a:lnTo>
                  <a:pt x="0" y="9030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8" name="Group 27">
            <a:extLst>
              <a:ext uri="{FF2B5EF4-FFF2-40B4-BE49-F238E27FC236}">
                <a16:creationId xmlns:a16="http://schemas.microsoft.com/office/drawing/2014/main" id="{07BC54C3-A12D-8774-E0ED-2061F2EE7370}"/>
              </a:ext>
            </a:extLst>
          </p:cNvPr>
          <p:cNvGrpSpPr/>
          <p:nvPr/>
        </p:nvGrpSpPr>
        <p:grpSpPr>
          <a:xfrm>
            <a:off x="1514414" y="8304782"/>
            <a:ext cx="2257687" cy="692917"/>
            <a:chOff x="0" y="0"/>
            <a:chExt cx="594617" cy="182497"/>
          </a:xfrm>
        </p:grpSpPr>
        <p:sp>
          <p:nvSpPr>
            <p:cNvPr id="59" name="Freeform 28">
              <a:extLst>
                <a:ext uri="{FF2B5EF4-FFF2-40B4-BE49-F238E27FC236}">
                  <a16:creationId xmlns:a16="http://schemas.microsoft.com/office/drawing/2014/main" id="{F2E47A8B-850B-55BA-1D19-C93A4BEEF4BD}"/>
                </a:ext>
              </a:extLst>
            </p:cNvPr>
            <p:cNvSpPr/>
            <p:nvPr/>
          </p:nvSpPr>
          <p:spPr>
            <a:xfrm>
              <a:off x="0" y="0"/>
              <a:ext cx="594617" cy="182497"/>
            </a:xfrm>
            <a:custGeom>
              <a:avLst/>
              <a:gdLst/>
              <a:ahLst/>
              <a:cxnLst/>
              <a:rect l="l" t="t" r="r" b="b"/>
              <a:pathLst>
                <a:path w="594617" h="182497">
                  <a:moveTo>
                    <a:pt x="0" y="0"/>
                  </a:moveTo>
                  <a:lnTo>
                    <a:pt x="594617" y="0"/>
                  </a:lnTo>
                  <a:lnTo>
                    <a:pt x="594617" y="182497"/>
                  </a:lnTo>
                  <a:lnTo>
                    <a:pt x="0" y="182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0" name="TextBox 29">
              <a:extLst>
                <a:ext uri="{FF2B5EF4-FFF2-40B4-BE49-F238E27FC236}">
                  <a16:creationId xmlns:a16="http://schemas.microsoft.com/office/drawing/2014/main" id="{6669F698-F61D-E0F6-E5A6-682AF0327451}"/>
                </a:ext>
              </a:extLst>
            </p:cNvPr>
            <p:cNvSpPr txBox="1"/>
            <p:nvPr/>
          </p:nvSpPr>
          <p:spPr>
            <a:xfrm>
              <a:off x="0" y="-47625"/>
              <a:ext cx="594617" cy="23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1" name="Freeform 30">
            <a:extLst>
              <a:ext uri="{FF2B5EF4-FFF2-40B4-BE49-F238E27FC236}">
                <a16:creationId xmlns:a16="http://schemas.microsoft.com/office/drawing/2014/main" id="{8E493EB0-C746-FE9F-DA9D-13EE34E589A3}"/>
              </a:ext>
            </a:extLst>
          </p:cNvPr>
          <p:cNvSpPr/>
          <p:nvPr/>
        </p:nvSpPr>
        <p:spPr>
          <a:xfrm>
            <a:off x="1736874" y="8620751"/>
            <a:ext cx="1824887" cy="604494"/>
          </a:xfrm>
          <a:custGeom>
            <a:avLst/>
            <a:gdLst/>
            <a:ahLst/>
            <a:cxnLst/>
            <a:rect l="l" t="t" r="r" b="b"/>
            <a:pathLst>
              <a:path w="1824887" h="604494">
                <a:moveTo>
                  <a:pt x="0" y="0"/>
                </a:moveTo>
                <a:lnTo>
                  <a:pt x="1824886" y="0"/>
                </a:lnTo>
                <a:lnTo>
                  <a:pt x="1824886" y="604493"/>
                </a:lnTo>
                <a:lnTo>
                  <a:pt x="0" y="60449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2" name="Group 31">
            <a:extLst>
              <a:ext uri="{FF2B5EF4-FFF2-40B4-BE49-F238E27FC236}">
                <a16:creationId xmlns:a16="http://schemas.microsoft.com/office/drawing/2014/main" id="{5508BAD8-8BCE-04DD-177A-7E3F6E7A33F4}"/>
              </a:ext>
            </a:extLst>
          </p:cNvPr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63" name="Freeform 32">
              <a:extLst>
                <a:ext uri="{FF2B5EF4-FFF2-40B4-BE49-F238E27FC236}">
                  <a16:creationId xmlns:a16="http://schemas.microsoft.com/office/drawing/2014/main" id="{DD3632D1-867D-C03A-A664-6C6B8A7E2E73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4" name="TextBox 33">
              <a:extLst>
                <a:ext uri="{FF2B5EF4-FFF2-40B4-BE49-F238E27FC236}">
                  <a16:creationId xmlns:a16="http://schemas.microsoft.com/office/drawing/2014/main" id="{318DE0E7-EB22-C50D-6A41-67DF09BB7CB5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5" name="TextBox 37">
            <a:extLst>
              <a:ext uri="{FF2B5EF4-FFF2-40B4-BE49-F238E27FC236}">
                <a16:creationId xmlns:a16="http://schemas.microsoft.com/office/drawing/2014/main" id="{66B52643-D109-4BEA-F619-2844605661BD}"/>
              </a:ext>
            </a:extLst>
          </p:cNvPr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3E41BC3-E18F-99F1-A31B-283CD6AFBD4D}"/>
              </a:ext>
            </a:extLst>
          </p:cNvPr>
          <p:cNvGrpSpPr/>
          <p:nvPr/>
        </p:nvGrpSpPr>
        <p:grpSpPr>
          <a:xfrm>
            <a:off x="1219200" y="537519"/>
            <a:ext cx="4838344" cy="1330100"/>
            <a:chOff x="1219200" y="537519"/>
            <a:chExt cx="4838344" cy="1330100"/>
          </a:xfrm>
        </p:grpSpPr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59434B91-8CCC-5BEE-B50C-CA214BA4DD8C}"/>
                </a:ext>
              </a:extLst>
            </p:cNvPr>
            <p:cNvSpPr/>
            <p:nvPr/>
          </p:nvSpPr>
          <p:spPr>
            <a:xfrm>
              <a:off x="1219200" y="537519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7" name="Freeform 25">
              <a:extLst>
                <a:ext uri="{FF2B5EF4-FFF2-40B4-BE49-F238E27FC236}">
                  <a16:creationId xmlns:a16="http://schemas.microsoft.com/office/drawing/2014/main" id="{FFEF5763-38B9-5F93-8C12-3EF0723F696D}"/>
                </a:ext>
              </a:extLst>
            </p:cNvPr>
            <p:cNvSpPr/>
            <p:nvPr/>
          </p:nvSpPr>
          <p:spPr>
            <a:xfrm>
              <a:off x="1487964" y="767390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8" name="Group 31">
            <a:extLst>
              <a:ext uri="{FF2B5EF4-FFF2-40B4-BE49-F238E27FC236}">
                <a16:creationId xmlns:a16="http://schemas.microsoft.com/office/drawing/2014/main" id="{B4A8EE4D-67CD-1845-8241-429A92DE9D2D}"/>
              </a:ext>
            </a:extLst>
          </p:cNvPr>
          <p:cNvGrpSpPr/>
          <p:nvPr/>
        </p:nvGrpSpPr>
        <p:grpSpPr>
          <a:xfrm>
            <a:off x="1380500" y="4579163"/>
            <a:ext cx="5908448" cy="637245"/>
            <a:chOff x="0" y="0"/>
            <a:chExt cx="1556134" cy="167834"/>
          </a:xfrm>
        </p:grpSpPr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CB41D7DD-BF13-F218-DF87-06B42FED2B6E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0" name="TextBox 33">
              <a:extLst>
                <a:ext uri="{FF2B5EF4-FFF2-40B4-BE49-F238E27FC236}">
                  <a16:creationId xmlns:a16="http://schemas.microsoft.com/office/drawing/2014/main" id="{D8A1F0D5-2CB6-1027-D531-231B80C8B948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71" name="TextBox 24">
            <a:extLst>
              <a:ext uri="{FF2B5EF4-FFF2-40B4-BE49-F238E27FC236}">
                <a16:creationId xmlns:a16="http://schemas.microsoft.com/office/drawing/2014/main" id="{5ECC6A49-008E-94B5-E063-C843782430F0}"/>
              </a:ext>
            </a:extLst>
          </p:cNvPr>
          <p:cNvSpPr txBox="1"/>
          <p:nvPr/>
        </p:nvSpPr>
        <p:spPr>
          <a:xfrm>
            <a:off x="1686853" y="4716460"/>
            <a:ext cx="5242351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Tammy Ives , RN, CDE &amp; Personal Trainer</a:t>
            </a:r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8AFF899-B07E-B5AB-871D-A9E8B65F460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4914" t="50" r="18500" b="-617"/>
          <a:stretch>
            <a:fillRect/>
          </a:stretch>
        </p:blipFill>
        <p:spPr>
          <a:xfrm>
            <a:off x="9696796" y="6886770"/>
            <a:ext cx="3030740" cy="3030739"/>
          </a:xfrm>
          <a:prstGeom prst="ellipse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487964" y="3004549"/>
            <a:ext cx="16598301" cy="15100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1493"/>
              </a:lnSpc>
            </a:pPr>
            <a:r>
              <a:rPr lang="en-US" sz="10500">
                <a:solidFill>
                  <a:srgbClr val="FFFFFF"/>
                </a:solidFill>
                <a:latin typeface="Roca Two"/>
                <a:ea typeface="Roca Two"/>
                <a:cs typeface="Roca Two"/>
                <a:sym typeface="Roca Two"/>
              </a:rPr>
              <a:t>Preparing for Exercise</a:t>
            </a:r>
          </a:p>
        </p:txBody>
      </p:sp>
      <p:pic>
        <p:nvPicPr>
          <p:cNvPr id="3" name="slide 1 DAP prep for exercise">
            <a:hlinkClick r:id="" action="ppaction://media"/>
            <a:extLst>
              <a:ext uri="{FF2B5EF4-FFF2-40B4-BE49-F238E27FC236}">
                <a16:creationId xmlns:a16="http://schemas.microsoft.com/office/drawing/2014/main" id="{69AF4A31-8287-A28A-2185-DF5F4B2720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99525" y="48990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4">
            <a:extLst>
              <a:ext uri="{FF2B5EF4-FFF2-40B4-BE49-F238E27FC236}">
                <a16:creationId xmlns:a16="http://schemas.microsoft.com/office/drawing/2014/main" id="{79B4577E-D212-3110-43D9-BA93F81CC16C}"/>
              </a:ext>
            </a:extLst>
          </p:cNvPr>
          <p:cNvSpPr/>
          <p:nvPr/>
        </p:nvSpPr>
        <p:spPr>
          <a:xfrm rot="7497946" flipH="1">
            <a:off x="15031056" y="-677644"/>
            <a:ext cx="3314919" cy="3412686"/>
          </a:xfrm>
          <a:custGeom>
            <a:avLst/>
            <a:gdLst/>
            <a:ahLst/>
            <a:cxnLst/>
            <a:rect l="l" t="t" r="r" b="b"/>
            <a:pathLst>
              <a:path w="3314919" h="3412686">
                <a:moveTo>
                  <a:pt x="3314919" y="0"/>
                </a:moveTo>
                <a:lnTo>
                  <a:pt x="0" y="0"/>
                </a:lnTo>
                <a:lnTo>
                  <a:pt x="0" y="3412686"/>
                </a:lnTo>
                <a:lnTo>
                  <a:pt x="3314919" y="3412686"/>
                </a:lnTo>
                <a:lnTo>
                  <a:pt x="33149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7" name="Group 7"/>
          <p:cNvGrpSpPr/>
          <p:nvPr/>
        </p:nvGrpSpPr>
        <p:grpSpPr>
          <a:xfrm>
            <a:off x="228600" y="139940"/>
            <a:ext cx="1667613" cy="1667613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5544800" y="8430937"/>
            <a:ext cx="833806" cy="83380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04768">
            <a:off x="705486" y="841738"/>
            <a:ext cx="2537794" cy="447286"/>
          </a:xfrm>
          <a:custGeom>
            <a:avLst/>
            <a:gdLst/>
            <a:ahLst/>
            <a:cxnLst/>
            <a:rect l="l" t="t" r="r" b="b"/>
            <a:pathLst>
              <a:path w="2537794" h="447286">
                <a:moveTo>
                  <a:pt x="0" y="0"/>
                </a:moveTo>
                <a:lnTo>
                  <a:pt x="2537794" y="0"/>
                </a:lnTo>
                <a:lnTo>
                  <a:pt x="2537794" y="447286"/>
                </a:lnTo>
                <a:lnTo>
                  <a:pt x="0" y="447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/>
          <p:cNvSpPr/>
          <p:nvPr/>
        </p:nvSpPr>
        <p:spPr>
          <a:xfrm rot="-1343824">
            <a:off x="15909625" y="7928935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/>
          <p:cNvSpPr txBox="1"/>
          <p:nvPr/>
        </p:nvSpPr>
        <p:spPr>
          <a:xfrm>
            <a:off x="1449478" y="2841784"/>
            <a:ext cx="15396760" cy="902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494"/>
              </a:lnSpc>
              <a:spcBef>
                <a:spcPct val="0"/>
              </a:spcBef>
            </a:pPr>
            <a:r>
              <a:rPr lang="en-US" sz="7216" spc="-303">
                <a:solidFill>
                  <a:srgbClr val="023E80"/>
                </a:solidFill>
                <a:latin typeface="Roca Two"/>
                <a:ea typeface="Roca Two"/>
                <a:cs typeface="Roca Two"/>
                <a:sym typeface="Roca Two"/>
              </a:rPr>
              <a:t>Today we will be covering: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530345" y="3725584"/>
            <a:ext cx="16150148" cy="57246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1">
              <a:lnSpc>
                <a:spcPct val="200000"/>
              </a:lnSpc>
            </a:pPr>
            <a:r>
              <a:rPr lang="en-US" sz="4800" dirty="0">
                <a:solidFill>
                  <a:schemeClr val="accent5"/>
                </a:solidFill>
                <a:latin typeface="Roca Two" panose="020B0604020202020204" charset="0"/>
              </a:rPr>
              <a:t>1 -  Benefits and considerations of activity</a:t>
            </a:r>
          </a:p>
          <a:p>
            <a:pPr lvl="1">
              <a:lnSpc>
                <a:spcPct val="200000"/>
              </a:lnSpc>
            </a:pPr>
            <a:r>
              <a:rPr lang="en-US" sz="4800" dirty="0">
                <a:solidFill>
                  <a:schemeClr val="accent5"/>
                </a:solidFill>
                <a:latin typeface="Roca Two" panose="020B0604020202020204" charset="0"/>
              </a:rPr>
              <a:t>2  - Tips for overcoming challenges to physical activity</a:t>
            </a:r>
          </a:p>
          <a:p>
            <a:pPr lvl="1">
              <a:lnSpc>
                <a:spcPct val="200000"/>
              </a:lnSpc>
            </a:pPr>
            <a:r>
              <a:rPr lang="en-US" sz="4800" dirty="0">
                <a:solidFill>
                  <a:schemeClr val="accent5"/>
                </a:solidFill>
                <a:latin typeface="Roca Two" panose="020B0604020202020204" charset="0"/>
              </a:rPr>
              <a:t>3 - Considerations before you exercise</a:t>
            </a:r>
          </a:p>
          <a:p>
            <a:pPr lvl="1">
              <a:lnSpc>
                <a:spcPct val="200000"/>
              </a:lnSpc>
            </a:pPr>
            <a:r>
              <a:rPr lang="en-US" sz="4800" dirty="0">
                <a:solidFill>
                  <a:schemeClr val="accent5"/>
                </a:solidFill>
                <a:latin typeface="Roca Two" panose="020B0604020202020204" charset="0"/>
              </a:rPr>
              <a:t>4 - Considerations while exercising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28291" y="6323862"/>
            <a:ext cx="5833639" cy="371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endParaRPr/>
          </a:p>
        </p:txBody>
      </p:sp>
      <p:sp>
        <p:nvSpPr>
          <p:cNvPr id="27" name="TextBox 17">
            <a:extLst>
              <a:ext uri="{FF2B5EF4-FFF2-40B4-BE49-F238E27FC236}">
                <a16:creationId xmlns:a16="http://schemas.microsoft.com/office/drawing/2014/main" id="{BA60B1A0-D059-FCCC-488F-07C3BE36C0E9}"/>
              </a:ext>
            </a:extLst>
          </p:cNvPr>
          <p:cNvSpPr txBox="1"/>
          <p:nvPr/>
        </p:nvSpPr>
        <p:spPr>
          <a:xfrm>
            <a:off x="1441762" y="5639082"/>
            <a:ext cx="15396760" cy="9027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6494"/>
              </a:lnSpc>
              <a:spcBef>
                <a:spcPct val="0"/>
              </a:spcBef>
            </a:pPr>
            <a:r>
              <a:rPr lang="en-US" sz="7216" spc="-303">
                <a:solidFill>
                  <a:srgbClr val="023E80"/>
                </a:solidFill>
                <a:latin typeface="Roca Two"/>
                <a:ea typeface="Roca Two"/>
                <a:cs typeface="Roca Two"/>
                <a:sym typeface="Roca Two"/>
              </a:rPr>
              <a:t>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C2D45E-E3C7-88A6-ED28-813781AF920E}"/>
              </a:ext>
            </a:extLst>
          </p:cNvPr>
          <p:cNvGrpSpPr/>
          <p:nvPr/>
        </p:nvGrpSpPr>
        <p:grpSpPr>
          <a:xfrm>
            <a:off x="1219200" y="537519"/>
            <a:ext cx="4838344" cy="1330100"/>
            <a:chOff x="1219200" y="537519"/>
            <a:chExt cx="4838344" cy="13301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F429DD6-3080-4507-7F7F-376A003DEFEB}"/>
                </a:ext>
              </a:extLst>
            </p:cNvPr>
            <p:cNvSpPr/>
            <p:nvPr/>
          </p:nvSpPr>
          <p:spPr>
            <a:xfrm>
              <a:off x="1219200" y="537519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ADBE5CF4-D1E4-9222-BAA4-12E36BED0E85}"/>
                </a:ext>
              </a:extLst>
            </p:cNvPr>
            <p:cNvSpPr/>
            <p:nvPr/>
          </p:nvSpPr>
          <p:spPr>
            <a:xfrm>
              <a:off x="1487964" y="767390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CAEF3879-77D2-C32C-4E43-F36925283B1F}"/>
              </a:ext>
            </a:extLst>
          </p:cNvPr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6" name="Freeform 32">
              <a:extLst>
                <a:ext uri="{FF2B5EF4-FFF2-40B4-BE49-F238E27FC236}">
                  <a16:creationId xmlns:a16="http://schemas.microsoft.com/office/drawing/2014/main" id="{A6250C40-F850-3BB8-984C-3BB4508FB03F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E7D840CE-32B9-224F-A900-4E4DE7891A7A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37">
            <a:extLst>
              <a:ext uri="{FF2B5EF4-FFF2-40B4-BE49-F238E27FC236}">
                <a16:creationId xmlns:a16="http://schemas.microsoft.com/office/drawing/2014/main" id="{3C2A3341-2A2B-6463-1561-C7B7693AD743}"/>
              </a:ext>
            </a:extLst>
          </p:cNvPr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pic>
        <p:nvPicPr>
          <p:cNvPr id="20" name="Slide 2 DAP - prep for exercise">
            <a:hlinkClick r:id="" action="ppaction://media"/>
            <a:extLst>
              <a:ext uri="{FF2B5EF4-FFF2-40B4-BE49-F238E27FC236}">
                <a16:creationId xmlns:a16="http://schemas.microsoft.com/office/drawing/2014/main" id="{4F2262B6-62A4-C617-2FDE-A0CCD33FE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617063" y="775234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8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4132AD-538F-E567-BD2D-77F1C92BF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4">
            <a:extLst>
              <a:ext uri="{FF2B5EF4-FFF2-40B4-BE49-F238E27FC236}">
                <a16:creationId xmlns:a16="http://schemas.microsoft.com/office/drawing/2014/main" id="{47E76CC8-6F22-8DA3-C4AF-0634C3268025}"/>
              </a:ext>
            </a:extLst>
          </p:cNvPr>
          <p:cNvSpPr/>
          <p:nvPr/>
        </p:nvSpPr>
        <p:spPr>
          <a:xfrm rot="7497946" flipH="1">
            <a:off x="15031056" y="-677644"/>
            <a:ext cx="3314919" cy="3412686"/>
          </a:xfrm>
          <a:custGeom>
            <a:avLst/>
            <a:gdLst/>
            <a:ahLst/>
            <a:cxnLst/>
            <a:rect l="l" t="t" r="r" b="b"/>
            <a:pathLst>
              <a:path w="3314919" h="3412686">
                <a:moveTo>
                  <a:pt x="3314919" y="0"/>
                </a:moveTo>
                <a:lnTo>
                  <a:pt x="0" y="0"/>
                </a:lnTo>
                <a:lnTo>
                  <a:pt x="0" y="3412686"/>
                </a:lnTo>
                <a:lnTo>
                  <a:pt x="3314919" y="3412686"/>
                </a:lnTo>
                <a:lnTo>
                  <a:pt x="33149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DE1CC462-F01F-315A-9D30-59B481764996}"/>
              </a:ext>
            </a:extLst>
          </p:cNvPr>
          <p:cNvGrpSpPr/>
          <p:nvPr/>
        </p:nvGrpSpPr>
        <p:grpSpPr>
          <a:xfrm>
            <a:off x="228600" y="139940"/>
            <a:ext cx="1667613" cy="1667613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18ADA05E-3086-232F-45D4-EFFFCD6730B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0ECB9684-4417-ECE8-5C4B-806772CB6C95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8DBA0A6-46E4-8E7B-914C-F8334300A9EF}"/>
              </a:ext>
            </a:extLst>
          </p:cNvPr>
          <p:cNvGrpSpPr/>
          <p:nvPr/>
        </p:nvGrpSpPr>
        <p:grpSpPr>
          <a:xfrm>
            <a:off x="5941590" y="8054564"/>
            <a:ext cx="833806" cy="833806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7C354676-9AB5-5F2A-92AF-7CB87CBBB71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D78C980-0626-CC70-2F13-095840300CCD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3FD5A0D1-662A-3722-3025-84C95638896B}"/>
              </a:ext>
            </a:extLst>
          </p:cNvPr>
          <p:cNvSpPr/>
          <p:nvPr/>
        </p:nvSpPr>
        <p:spPr>
          <a:xfrm rot="-104768">
            <a:off x="705486" y="841738"/>
            <a:ext cx="2537794" cy="447286"/>
          </a:xfrm>
          <a:custGeom>
            <a:avLst/>
            <a:gdLst/>
            <a:ahLst/>
            <a:cxnLst/>
            <a:rect l="l" t="t" r="r" b="b"/>
            <a:pathLst>
              <a:path w="2537794" h="447286">
                <a:moveTo>
                  <a:pt x="0" y="0"/>
                </a:moveTo>
                <a:lnTo>
                  <a:pt x="2537794" y="0"/>
                </a:lnTo>
                <a:lnTo>
                  <a:pt x="2537794" y="447286"/>
                </a:lnTo>
                <a:lnTo>
                  <a:pt x="0" y="447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105D8F90-EA57-7EAF-01B7-28B59999C9B1}"/>
              </a:ext>
            </a:extLst>
          </p:cNvPr>
          <p:cNvSpPr/>
          <p:nvPr/>
        </p:nvSpPr>
        <p:spPr>
          <a:xfrm rot="-1343824">
            <a:off x="15909625" y="7928935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69F58D3C-F0E1-5AA1-02D4-2ED25F9B1A99}"/>
              </a:ext>
            </a:extLst>
          </p:cNvPr>
          <p:cNvSpPr txBox="1"/>
          <p:nvPr/>
        </p:nvSpPr>
        <p:spPr>
          <a:xfrm>
            <a:off x="1384550" y="2482744"/>
            <a:ext cx="12801600" cy="173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494"/>
              </a:lnSpc>
              <a:spcBef>
                <a:spcPct val="0"/>
              </a:spcBef>
            </a:pPr>
            <a:r>
              <a:rPr lang="en-US" sz="7200">
                <a:solidFill>
                  <a:schemeClr val="tx2"/>
                </a:solidFill>
                <a:latin typeface="Roca Two" panose="020B0604020202020204" charset="0"/>
              </a:rPr>
              <a:t>Benefits and Considerations of Activity</a:t>
            </a:r>
            <a:endParaRPr lang="en-US" sz="7200" spc="-303">
              <a:solidFill>
                <a:schemeClr val="tx2"/>
              </a:solidFill>
              <a:latin typeface="Roca Two" panose="020B0604020202020204" charset="0"/>
              <a:ea typeface="Roca Two"/>
              <a:cs typeface="Roca Two"/>
              <a:sym typeface="Roca Two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665E682A-EDF0-1339-9832-1EBAA391C6EC}"/>
              </a:ext>
            </a:extLst>
          </p:cNvPr>
          <p:cNvSpPr txBox="1"/>
          <p:nvPr/>
        </p:nvSpPr>
        <p:spPr>
          <a:xfrm>
            <a:off x="2628291" y="6323862"/>
            <a:ext cx="5833639" cy="371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endParaRPr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EAF3704-D71D-BB69-0086-301F16D31124}"/>
              </a:ext>
            </a:extLst>
          </p:cNvPr>
          <p:cNvGrpSpPr/>
          <p:nvPr/>
        </p:nvGrpSpPr>
        <p:grpSpPr>
          <a:xfrm>
            <a:off x="1219200" y="537519"/>
            <a:ext cx="4838344" cy="1330100"/>
            <a:chOff x="1219200" y="537519"/>
            <a:chExt cx="4838344" cy="13301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66F6298-46C0-0709-0D57-FE8FA0D15876}"/>
                </a:ext>
              </a:extLst>
            </p:cNvPr>
            <p:cNvSpPr/>
            <p:nvPr/>
          </p:nvSpPr>
          <p:spPr>
            <a:xfrm>
              <a:off x="1219200" y="537519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D4FDAED1-BDF7-CBAC-E487-70A14D9EB847}"/>
                </a:ext>
              </a:extLst>
            </p:cNvPr>
            <p:cNvSpPr/>
            <p:nvPr/>
          </p:nvSpPr>
          <p:spPr>
            <a:xfrm>
              <a:off x="1487964" y="767390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B32BB1E8-C2F0-8D72-32BE-AF13BD1E63E6}"/>
              </a:ext>
            </a:extLst>
          </p:cNvPr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C32FF360-3F2E-C3B8-34A1-AAE7F5B23579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347B5AE4-5207-A98D-90C0-8FDA8704705D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0" name="TextBox 37">
            <a:extLst>
              <a:ext uri="{FF2B5EF4-FFF2-40B4-BE49-F238E27FC236}">
                <a16:creationId xmlns:a16="http://schemas.microsoft.com/office/drawing/2014/main" id="{0AB2E2AC-1765-E19B-2C94-E7BFE81DC1B4}"/>
              </a:ext>
            </a:extLst>
          </p:cNvPr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4E1B5E65-F309-1E72-C33C-E25BA4EBA4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20550"/>
              </p:ext>
            </p:extLst>
          </p:nvPr>
        </p:nvGraphicFramePr>
        <p:xfrm>
          <a:off x="1395435" y="4386096"/>
          <a:ext cx="14264274" cy="54818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132137">
                  <a:extLst>
                    <a:ext uri="{9D8B030D-6E8A-4147-A177-3AD203B41FA5}">
                      <a16:colId xmlns:a16="http://schemas.microsoft.com/office/drawing/2014/main" val="657167384"/>
                    </a:ext>
                  </a:extLst>
                </a:gridCol>
                <a:gridCol w="7132137">
                  <a:extLst>
                    <a:ext uri="{9D8B030D-6E8A-4147-A177-3AD203B41FA5}">
                      <a16:colId xmlns:a16="http://schemas.microsoft.com/office/drawing/2014/main" val="785933315"/>
                    </a:ext>
                  </a:extLst>
                </a:gridCol>
              </a:tblGrid>
              <a:tr h="1370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4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Roca Two" panose="020B0604020202020204" charset="0"/>
                          <a:ea typeface="+mn-ea"/>
                          <a:cs typeface="+mn-cs"/>
                        </a:rPr>
                        <a:t>Benefits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4400">
                          <a:solidFill>
                            <a:schemeClr val="tx1"/>
                          </a:solidFill>
                          <a:latin typeface="Roca Two" panose="020B0604020202020204" charset="0"/>
                        </a:rPr>
                        <a:t> Considerations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27729755"/>
                  </a:ext>
                </a:extLst>
              </a:tr>
              <a:tr h="1370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Roca Two" panose="020B0604020202020204" charset="0"/>
                        </a:rPr>
                        <a:t>Delays diabetes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chemeClr val="tx1"/>
                          </a:solidFill>
                          <a:latin typeface="Roca Two" panose="020B0604020202020204" charset="0"/>
                        </a:rPr>
                        <a:t>People not as active as previous generations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18630970"/>
                  </a:ext>
                </a:extLst>
              </a:tr>
              <a:tr h="1370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Roca Two" panose="020B0604020202020204" charset="0"/>
                        </a:rPr>
                        <a:t>Helps muscle burn sugar more effectively, lasting up to 2 days.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>
                          <a:solidFill>
                            <a:schemeClr val="tx1"/>
                          </a:solidFill>
                          <a:latin typeface="Roca Two" panose="020B0604020202020204" charset="0"/>
                        </a:rPr>
                        <a:t>Weigh the pros and cons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37710815"/>
                  </a:ext>
                </a:extLst>
              </a:tr>
              <a:tr h="13704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Roca Two" panose="020B0604020202020204" charset="0"/>
                        </a:rPr>
                        <a:t>Important for managing diabetes and 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latin typeface="Roca Two" panose="020B0604020202020204" charset="0"/>
                        </a:rPr>
                        <a:t>Is exercise safe for you?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4224308"/>
                  </a:ext>
                </a:extLst>
              </a:tr>
            </a:tbl>
          </a:graphicData>
        </a:graphic>
      </p:graphicFrame>
      <p:pic>
        <p:nvPicPr>
          <p:cNvPr id="2" name="Slide 3 DAP - prep for exercise">
            <a:hlinkClick r:id="" action="ppaction://media"/>
            <a:extLst>
              <a:ext uri="{FF2B5EF4-FFF2-40B4-BE49-F238E27FC236}">
                <a16:creationId xmlns:a16="http://schemas.microsoft.com/office/drawing/2014/main" id="{B46F4DFC-75B7-58D2-F4A7-57742FFC4D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688515" y="7567201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E9BDCF1-042D-2B1B-3A34-169D0EBF726A}"/>
              </a:ext>
            </a:extLst>
          </p:cNvPr>
          <p:cNvSpPr txBox="1"/>
          <p:nvPr/>
        </p:nvSpPr>
        <p:spPr>
          <a:xfrm>
            <a:off x="1487964" y="9897212"/>
            <a:ext cx="14264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Sigal, R., Armstrong, M., Bacon, S., Boulé,  N., Dasgupta, K., Kenny, G., Riddell, M. </a:t>
            </a:r>
            <a:r>
              <a:rPr lang="en-US" sz="1100" i="1" dirty="0"/>
              <a:t>Diabetes Canada 2018 Clinical Practice Guidelines for the Prevention and Management of Diabetes in Canada</a:t>
            </a:r>
            <a:r>
              <a:rPr lang="en-US" sz="1100" dirty="0"/>
              <a:t>: Physical Activity and Diabetes. Can J Diabetes 2018;42(Suppl 1):S54-S63 </a:t>
            </a:r>
          </a:p>
        </p:txBody>
      </p:sp>
    </p:spTree>
    <p:extLst>
      <p:ext uri="{BB962C8B-B14F-4D97-AF65-F5344CB8AC3E}">
        <p14:creationId xmlns:p14="http://schemas.microsoft.com/office/powerpoint/2010/main" val="193742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133049-F170-F3A2-6988-77A21DB11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BBAFBB-8066-C89F-F414-C5EFAF09282A}"/>
              </a:ext>
            </a:extLst>
          </p:cNvPr>
          <p:cNvSpPr/>
          <p:nvPr/>
        </p:nvSpPr>
        <p:spPr>
          <a:xfrm>
            <a:off x="9979223" y="5318751"/>
            <a:ext cx="4459348" cy="4621856"/>
          </a:xfrm>
          <a:prstGeom prst="roundRect">
            <a:avLst>
              <a:gd name="adj" fmla="val 8429"/>
            </a:avLst>
          </a:prstGeom>
          <a:solidFill>
            <a:srgbClr val="EBF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2E3C00D-CC6E-9AE8-6F28-7EFD9828CC26}"/>
              </a:ext>
            </a:extLst>
          </p:cNvPr>
          <p:cNvSpPr/>
          <p:nvPr/>
        </p:nvSpPr>
        <p:spPr>
          <a:xfrm>
            <a:off x="1219200" y="5295900"/>
            <a:ext cx="7520316" cy="4621856"/>
          </a:xfrm>
          <a:prstGeom prst="roundRect">
            <a:avLst>
              <a:gd name="adj" fmla="val 8429"/>
            </a:avLst>
          </a:prstGeom>
          <a:solidFill>
            <a:srgbClr val="EBFA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Freeform 34">
            <a:extLst>
              <a:ext uri="{FF2B5EF4-FFF2-40B4-BE49-F238E27FC236}">
                <a16:creationId xmlns:a16="http://schemas.microsoft.com/office/drawing/2014/main" id="{9C4B9801-9CFB-200F-0040-9A023FB856A6}"/>
              </a:ext>
            </a:extLst>
          </p:cNvPr>
          <p:cNvSpPr/>
          <p:nvPr/>
        </p:nvSpPr>
        <p:spPr>
          <a:xfrm rot="7497946" flipH="1">
            <a:off x="15031056" y="-677644"/>
            <a:ext cx="3314919" cy="3412686"/>
          </a:xfrm>
          <a:custGeom>
            <a:avLst/>
            <a:gdLst/>
            <a:ahLst/>
            <a:cxnLst/>
            <a:rect l="l" t="t" r="r" b="b"/>
            <a:pathLst>
              <a:path w="3314919" h="3412686">
                <a:moveTo>
                  <a:pt x="3314919" y="0"/>
                </a:moveTo>
                <a:lnTo>
                  <a:pt x="0" y="0"/>
                </a:lnTo>
                <a:lnTo>
                  <a:pt x="0" y="3412686"/>
                </a:lnTo>
                <a:lnTo>
                  <a:pt x="3314919" y="3412686"/>
                </a:lnTo>
                <a:lnTo>
                  <a:pt x="33149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AFCDB75E-3520-E594-2A05-6ACD3826E8D3}"/>
              </a:ext>
            </a:extLst>
          </p:cNvPr>
          <p:cNvGrpSpPr/>
          <p:nvPr/>
        </p:nvGrpSpPr>
        <p:grpSpPr>
          <a:xfrm>
            <a:off x="152400" y="119983"/>
            <a:ext cx="1667613" cy="1667613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DE31592-F883-F166-E494-FFBCA7ACAA9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C2E4AE7F-D0D9-49B3-4BDD-D1224A1C80A7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E4A5C283-4F2C-A8DD-E778-A2598A06391A}"/>
              </a:ext>
            </a:extLst>
          </p:cNvPr>
          <p:cNvGrpSpPr/>
          <p:nvPr/>
        </p:nvGrpSpPr>
        <p:grpSpPr>
          <a:xfrm>
            <a:off x="16710286" y="7685588"/>
            <a:ext cx="914331" cy="810100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30030B73-20C7-92DA-8D55-7AE1E0B0E0BD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C981BD7B-A54B-3509-5AA3-DD63348A8F7C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859B72F8-0A12-49B9-64A8-482536104A37}"/>
              </a:ext>
            </a:extLst>
          </p:cNvPr>
          <p:cNvSpPr/>
          <p:nvPr/>
        </p:nvSpPr>
        <p:spPr>
          <a:xfrm rot="-104768">
            <a:off x="665571" y="841739"/>
            <a:ext cx="2537794" cy="447286"/>
          </a:xfrm>
          <a:custGeom>
            <a:avLst/>
            <a:gdLst/>
            <a:ahLst/>
            <a:cxnLst/>
            <a:rect l="l" t="t" r="r" b="b"/>
            <a:pathLst>
              <a:path w="2537794" h="447286">
                <a:moveTo>
                  <a:pt x="0" y="0"/>
                </a:moveTo>
                <a:lnTo>
                  <a:pt x="2537794" y="0"/>
                </a:lnTo>
                <a:lnTo>
                  <a:pt x="2537794" y="447286"/>
                </a:lnTo>
                <a:lnTo>
                  <a:pt x="0" y="447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212C97C-C7E3-6388-1026-1728FD3BF43D}"/>
              </a:ext>
            </a:extLst>
          </p:cNvPr>
          <p:cNvSpPr/>
          <p:nvPr/>
        </p:nvSpPr>
        <p:spPr>
          <a:xfrm rot="-1343824">
            <a:off x="15909625" y="8005135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B6567B89-CFBC-5246-7B00-F35DBF4A7B02}"/>
              </a:ext>
            </a:extLst>
          </p:cNvPr>
          <p:cNvSpPr txBox="1"/>
          <p:nvPr/>
        </p:nvSpPr>
        <p:spPr>
          <a:xfrm>
            <a:off x="1561114" y="2618138"/>
            <a:ext cx="13801631" cy="17357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494"/>
              </a:lnSpc>
              <a:spcBef>
                <a:spcPct val="0"/>
              </a:spcBef>
            </a:pPr>
            <a:r>
              <a:rPr lang="en-US" sz="7200">
                <a:solidFill>
                  <a:schemeClr val="tx2"/>
                </a:solidFill>
                <a:latin typeface="Roca Two" panose="020B0604020202020204" charset="0"/>
              </a:rPr>
              <a:t>Tips for Overcoming Challenges to Physical Activity</a:t>
            </a:r>
            <a:endParaRPr lang="en-US" sz="7200" spc="-303">
              <a:solidFill>
                <a:schemeClr val="tx2"/>
              </a:solidFill>
              <a:latin typeface="Roca Two" panose="020B0604020202020204" charset="0"/>
              <a:ea typeface="Roca Two"/>
              <a:cs typeface="Roca Two"/>
              <a:sym typeface="Roca Two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7CA9FE8-FA41-9B58-1083-68F2501033F8}"/>
              </a:ext>
            </a:extLst>
          </p:cNvPr>
          <p:cNvSpPr txBox="1"/>
          <p:nvPr/>
        </p:nvSpPr>
        <p:spPr>
          <a:xfrm>
            <a:off x="2498655" y="6365513"/>
            <a:ext cx="6397026" cy="360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endParaRPr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1ADFF1-3250-B4CC-E788-69D86997E68B}"/>
              </a:ext>
            </a:extLst>
          </p:cNvPr>
          <p:cNvSpPr txBox="1"/>
          <p:nvPr/>
        </p:nvSpPr>
        <p:spPr>
          <a:xfrm>
            <a:off x="1219200" y="4541363"/>
            <a:ext cx="7367916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>
                <a:solidFill>
                  <a:srgbClr val="4BACC6"/>
                </a:solidFill>
                <a:latin typeface="Roca Two" panose="020B0604020202020204" charset="0"/>
              </a:rPr>
              <a:t>First Steps </a:t>
            </a:r>
          </a:p>
          <a:p>
            <a:pPr algn="ctr">
              <a:lnSpc>
                <a:spcPts val="5500"/>
              </a:lnSpc>
            </a:pPr>
            <a:r>
              <a:rPr lang="en-US" sz="3600">
                <a:latin typeface="Roca Two" panose="020B0604020202020204" charset="0"/>
              </a:rPr>
              <a:t>Priority of importance</a:t>
            </a:r>
          </a:p>
          <a:p>
            <a:pPr algn="ctr">
              <a:lnSpc>
                <a:spcPts val="5500"/>
              </a:lnSpc>
            </a:pPr>
            <a:r>
              <a:rPr lang="en-US" sz="3600">
                <a:latin typeface="Roca Two" panose="020B0604020202020204" charset="0"/>
              </a:rPr>
              <a:t>Daily routine</a:t>
            </a:r>
          </a:p>
          <a:p>
            <a:pPr algn="ctr">
              <a:lnSpc>
                <a:spcPts val="5500"/>
              </a:lnSpc>
            </a:pPr>
            <a:r>
              <a:rPr lang="en-US" sz="3600">
                <a:latin typeface="Roca Two" panose="020B0604020202020204" charset="0"/>
              </a:rPr>
              <a:t>Don’t reinvent the wheel</a:t>
            </a:r>
          </a:p>
          <a:p>
            <a:pPr algn="ctr">
              <a:lnSpc>
                <a:spcPts val="5500"/>
              </a:lnSpc>
            </a:pPr>
            <a:r>
              <a:rPr lang="en-US" sz="3600">
                <a:latin typeface="Roca Two" panose="020B0604020202020204" charset="0"/>
              </a:rPr>
              <a:t>Don’t let your diabetes stop you</a:t>
            </a:r>
          </a:p>
          <a:p>
            <a:pPr algn="ctr">
              <a:lnSpc>
                <a:spcPts val="5500"/>
              </a:lnSpc>
            </a:pPr>
            <a:r>
              <a:rPr lang="en-US" sz="3600">
                <a:latin typeface="Roca Two" panose="020B0604020202020204" charset="0"/>
              </a:rPr>
              <a:t>Gets easier</a:t>
            </a:r>
          </a:p>
          <a:p>
            <a:pPr algn="ctr">
              <a:lnSpc>
                <a:spcPts val="5500"/>
              </a:lnSpc>
            </a:pPr>
            <a:r>
              <a:rPr lang="en-US" sz="3600">
                <a:latin typeface="Roca Two" panose="020B0604020202020204" charset="0"/>
              </a:rPr>
              <a:t>Persistence pays off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0C8E48-3B64-8E56-9322-9C613B32D885}"/>
              </a:ext>
            </a:extLst>
          </p:cNvPr>
          <p:cNvSpPr txBox="1"/>
          <p:nvPr/>
        </p:nvSpPr>
        <p:spPr>
          <a:xfrm>
            <a:off x="10018971" y="4513150"/>
            <a:ext cx="4419600" cy="5183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500"/>
              </a:lnSpc>
              <a:spcAft>
                <a:spcPts val="1200"/>
              </a:spcAft>
            </a:pPr>
            <a:r>
              <a:rPr lang="en-US" sz="4400" dirty="0">
                <a:solidFill>
                  <a:srgbClr val="4BACC6"/>
                </a:solidFill>
                <a:latin typeface="Roca Two" panose="020B0604020202020204" charset="0"/>
              </a:rPr>
              <a:t>Making a Plan</a:t>
            </a:r>
          </a:p>
          <a:p>
            <a:pPr algn="ctr">
              <a:lnSpc>
                <a:spcPts val="5500"/>
              </a:lnSpc>
            </a:pPr>
            <a:r>
              <a:rPr lang="en-US" sz="3600" b="1" dirty="0">
                <a:latin typeface="Roca Two" panose="020B0604020202020204" charset="0"/>
              </a:rPr>
              <a:t>Think about:</a:t>
            </a:r>
          </a:p>
          <a:p>
            <a:pPr lvl="1" algn="ctr">
              <a:lnSpc>
                <a:spcPts val="5500"/>
              </a:lnSpc>
            </a:pPr>
            <a:r>
              <a:rPr lang="en-US" sz="3600" dirty="0">
                <a:latin typeface="Roca Two" panose="020B0604020202020204" charset="0"/>
              </a:rPr>
              <a:t>What </a:t>
            </a:r>
          </a:p>
          <a:p>
            <a:pPr lvl="1" algn="ctr">
              <a:lnSpc>
                <a:spcPts val="5500"/>
              </a:lnSpc>
            </a:pPr>
            <a:r>
              <a:rPr lang="en-US" sz="3600" dirty="0">
                <a:latin typeface="Roca Two" panose="020B0604020202020204" charset="0"/>
              </a:rPr>
              <a:t>For how long </a:t>
            </a:r>
          </a:p>
          <a:p>
            <a:pPr lvl="1" algn="ctr">
              <a:lnSpc>
                <a:spcPts val="5500"/>
              </a:lnSpc>
            </a:pPr>
            <a:r>
              <a:rPr lang="en-US" sz="3600" dirty="0">
                <a:latin typeface="Roca Two" panose="020B0604020202020204" charset="0"/>
              </a:rPr>
              <a:t>When </a:t>
            </a:r>
          </a:p>
          <a:p>
            <a:pPr lvl="1" algn="ctr">
              <a:lnSpc>
                <a:spcPts val="5500"/>
              </a:lnSpc>
            </a:pPr>
            <a:r>
              <a:rPr lang="en-US" sz="3600" dirty="0">
                <a:latin typeface="Roca Two" panose="020B0604020202020204" charset="0"/>
              </a:rPr>
              <a:t>Where  </a:t>
            </a:r>
          </a:p>
          <a:p>
            <a:pPr lvl="1" algn="ctr">
              <a:lnSpc>
                <a:spcPts val="5500"/>
              </a:lnSpc>
            </a:pPr>
            <a:r>
              <a:rPr lang="en-US" sz="3600" dirty="0">
                <a:latin typeface="Roca Two" panose="020B0604020202020204" charset="0"/>
              </a:rPr>
              <a:t>How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CCDBF73-957E-9E5E-86BD-C8A9D4F9C7F8}"/>
              </a:ext>
            </a:extLst>
          </p:cNvPr>
          <p:cNvGrpSpPr/>
          <p:nvPr/>
        </p:nvGrpSpPr>
        <p:grpSpPr>
          <a:xfrm>
            <a:off x="1219200" y="537519"/>
            <a:ext cx="4838344" cy="1330100"/>
            <a:chOff x="1219200" y="537519"/>
            <a:chExt cx="4838344" cy="13301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F411727D-7903-4194-53F9-B30237AEF619}"/>
                </a:ext>
              </a:extLst>
            </p:cNvPr>
            <p:cNvSpPr/>
            <p:nvPr/>
          </p:nvSpPr>
          <p:spPr>
            <a:xfrm>
              <a:off x="1219200" y="537519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42F94DB1-DBF2-FD84-DAA2-272B2747732B}"/>
                </a:ext>
              </a:extLst>
            </p:cNvPr>
            <p:cNvSpPr/>
            <p:nvPr/>
          </p:nvSpPr>
          <p:spPr>
            <a:xfrm>
              <a:off x="1487964" y="767390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15" name="Group 31">
            <a:extLst>
              <a:ext uri="{FF2B5EF4-FFF2-40B4-BE49-F238E27FC236}">
                <a16:creationId xmlns:a16="http://schemas.microsoft.com/office/drawing/2014/main" id="{7E63534D-1CC7-58D5-E001-EB187E9006E8}"/>
              </a:ext>
            </a:extLst>
          </p:cNvPr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E094B02E-8DDE-7C93-0E4E-5A0890CDF8F4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8" name="TextBox 33">
              <a:extLst>
                <a:ext uri="{FF2B5EF4-FFF2-40B4-BE49-F238E27FC236}">
                  <a16:creationId xmlns:a16="http://schemas.microsoft.com/office/drawing/2014/main" id="{0A8A05EF-BC15-E583-A65E-9173E1EC35B8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0" name="TextBox 37">
            <a:extLst>
              <a:ext uri="{FF2B5EF4-FFF2-40B4-BE49-F238E27FC236}">
                <a16:creationId xmlns:a16="http://schemas.microsoft.com/office/drawing/2014/main" id="{A1F0295C-61B0-EBA6-155C-BBCEB68171E8}"/>
              </a:ext>
            </a:extLst>
          </p:cNvPr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8B20B008-B257-F0D2-88FE-C36997994A6C}"/>
              </a:ext>
            </a:extLst>
          </p:cNvPr>
          <p:cNvSpPr/>
          <p:nvPr/>
        </p:nvSpPr>
        <p:spPr>
          <a:xfrm>
            <a:off x="9144000" y="6819900"/>
            <a:ext cx="533400" cy="1905000"/>
          </a:xfrm>
          <a:prstGeom prst="chevron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pic>
        <p:nvPicPr>
          <p:cNvPr id="21" name="slide 4 DAP prep for exercise">
            <a:hlinkClick r:id="" action="ppaction://media"/>
            <a:extLst>
              <a:ext uri="{FF2B5EF4-FFF2-40B4-BE49-F238E27FC236}">
                <a16:creationId xmlns:a16="http://schemas.microsoft.com/office/drawing/2014/main" id="{8CB32B2F-2C23-F4F4-8605-632E17ADD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137205" y="7672094"/>
            <a:ext cx="487363" cy="48736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FB70FB1-F5C4-4932-7B91-0B26E966A6E0}"/>
              </a:ext>
            </a:extLst>
          </p:cNvPr>
          <p:cNvSpPr txBox="1"/>
          <p:nvPr/>
        </p:nvSpPr>
        <p:spPr>
          <a:xfrm>
            <a:off x="1877925" y="9715320"/>
            <a:ext cx="1007059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Sigal, R., Armstrong, M., Bacon, S., Boulé,  N., Dasgupta, K., Kenny, G., Riddell, M. </a:t>
            </a:r>
            <a:r>
              <a:rPr lang="en-US" sz="1050" i="1" dirty="0"/>
              <a:t>Diabetes Canada 2018 Clinical Practice Guidelines for the Prevention and Management of Diabetes in Canada</a:t>
            </a:r>
            <a:r>
              <a:rPr lang="en-US" sz="1050" dirty="0"/>
              <a:t>: Physical Activity and Diabetes. Can J Diabetes 2018;42(Suppl 1):S54-S63 </a:t>
            </a:r>
          </a:p>
        </p:txBody>
      </p:sp>
    </p:spTree>
    <p:extLst>
      <p:ext uri="{BB962C8B-B14F-4D97-AF65-F5344CB8AC3E}">
        <p14:creationId xmlns:p14="http://schemas.microsoft.com/office/powerpoint/2010/main" val="239791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40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F7241-4127-26EC-2E33-5AC6E7DF5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4">
            <a:extLst>
              <a:ext uri="{FF2B5EF4-FFF2-40B4-BE49-F238E27FC236}">
                <a16:creationId xmlns:a16="http://schemas.microsoft.com/office/drawing/2014/main" id="{2FBDE716-ECE2-7108-BBE5-0BBA1BB2D38E}"/>
              </a:ext>
            </a:extLst>
          </p:cNvPr>
          <p:cNvSpPr/>
          <p:nvPr/>
        </p:nvSpPr>
        <p:spPr>
          <a:xfrm rot="7497946" flipH="1">
            <a:off x="15031056" y="-677644"/>
            <a:ext cx="3314919" cy="3412686"/>
          </a:xfrm>
          <a:custGeom>
            <a:avLst/>
            <a:gdLst/>
            <a:ahLst/>
            <a:cxnLst/>
            <a:rect l="l" t="t" r="r" b="b"/>
            <a:pathLst>
              <a:path w="3314919" h="3412686">
                <a:moveTo>
                  <a:pt x="3314919" y="0"/>
                </a:moveTo>
                <a:lnTo>
                  <a:pt x="0" y="0"/>
                </a:lnTo>
                <a:lnTo>
                  <a:pt x="0" y="3412686"/>
                </a:lnTo>
                <a:lnTo>
                  <a:pt x="3314919" y="3412686"/>
                </a:lnTo>
                <a:lnTo>
                  <a:pt x="33149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582D1B4F-BFF1-511D-F15C-ED03CA13550C}"/>
              </a:ext>
            </a:extLst>
          </p:cNvPr>
          <p:cNvGrpSpPr/>
          <p:nvPr/>
        </p:nvGrpSpPr>
        <p:grpSpPr>
          <a:xfrm>
            <a:off x="371569" y="231574"/>
            <a:ext cx="1667613" cy="1667613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9A40A34B-597D-E8F3-ACED-5629F7641F7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7EF6426B-16F9-7DA9-435C-A59D32356DF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D9CC3A39-DBD7-93EA-56B2-B31DD850F18C}"/>
              </a:ext>
            </a:extLst>
          </p:cNvPr>
          <p:cNvGrpSpPr/>
          <p:nvPr/>
        </p:nvGrpSpPr>
        <p:grpSpPr>
          <a:xfrm>
            <a:off x="5941590" y="8054564"/>
            <a:ext cx="833806" cy="833806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9F187E74-B5F8-4B62-66BC-A84D0BE1D0F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D1A2A1A6-ACE9-D591-ED22-CFE752B90062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99DF88B7-C7CD-45D7-92FE-A165CA18C82A}"/>
              </a:ext>
            </a:extLst>
          </p:cNvPr>
          <p:cNvSpPr/>
          <p:nvPr/>
        </p:nvSpPr>
        <p:spPr>
          <a:xfrm rot="-104768">
            <a:off x="899043" y="929626"/>
            <a:ext cx="2537794" cy="447286"/>
          </a:xfrm>
          <a:custGeom>
            <a:avLst/>
            <a:gdLst/>
            <a:ahLst/>
            <a:cxnLst/>
            <a:rect l="l" t="t" r="r" b="b"/>
            <a:pathLst>
              <a:path w="2537794" h="447286">
                <a:moveTo>
                  <a:pt x="0" y="0"/>
                </a:moveTo>
                <a:lnTo>
                  <a:pt x="2537794" y="0"/>
                </a:lnTo>
                <a:lnTo>
                  <a:pt x="2537794" y="447286"/>
                </a:lnTo>
                <a:lnTo>
                  <a:pt x="0" y="447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9BC1F2EF-5510-FCB2-9C13-F5539C94A6D7}"/>
              </a:ext>
            </a:extLst>
          </p:cNvPr>
          <p:cNvSpPr/>
          <p:nvPr/>
        </p:nvSpPr>
        <p:spPr>
          <a:xfrm rot="-1343824">
            <a:off x="15909625" y="8005135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8EFB2A9C-6F1F-D069-3E91-C2C0FF05517A}"/>
              </a:ext>
            </a:extLst>
          </p:cNvPr>
          <p:cNvSpPr txBox="1"/>
          <p:nvPr/>
        </p:nvSpPr>
        <p:spPr>
          <a:xfrm>
            <a:off x="1317171" y="2952861"/>
            <a:ext cx="15396760" cy="902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494"/>
              </a:lnSpc>
              <a:spcBef>
                <a:spcPct val="0"/>
              </a:spcBef>
            </a:pPr>
            <a:r>
              <a:rPr lang="en-US" sz="7200">
                <a:solidFill>
                  <a:schemeClr val="tx2"/>
                </a:solidFill>
                <a:latin typeface="Roca Two" panose="020B0604020202020204" charset="0"/>
              </a:rPr>
              <a:t>Before Exercising</a:t>
            </a:r>
            <a:endParaRPr lang="en-US" sz="7200" spc="-303">
              <a:solidFill>
                <a:schemeClr val="tx2"/>
              </a:solidFill>
              <a:latin typeface="Roca Two" panose="020B0604020202020204" charset="0"/>
              <a:ea typeface="Roca Two"/>
              <a:cs typeface="Roca Two"/>
              <a:sym typeface="Roca Two"/>
            </a:endParaRPr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9F4B793C-9923-3A3D-78ED-34663E83F794}"/>
              </a:ext>
            </a:extLst>
          </p:cNvPr>
          <p:cNvSpPr txBox="1"/>
          <p:nvPr/>
        </p:nvSpPr>
        <p:spPr>
          <a:xfrm>
            <a:off x="1636407" y="3779862"/>
            <a:ext cx="15240000" cy="6009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Wear proper clothing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Avoid exercising in excessive heat and humidity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	Make sure you have eaten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		Avoid caffeine and alcohol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			Stay hydrated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				Check your blood sugar</a:t>
            </a: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A59B0CA9-9EDA-4176-94A2-1DE39B74B36F}"/>
              </a:ext>
            </a:extLst>
          </p:cNvPr>
          <p:cNvSpPr txBox="1"/>
          <p:nvPr/>
        </p:nvSpPr>
        <p:spPr>
          <a:xfrm>
            <a:off x="2628291" y="6323862"/>
            <a:ext cx="5833639" cy="371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00"/>
              </a:lnSpc>
              <a:spcBef>
                <a:spcPct val="0"/>
              </a:spcBef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CB8DB6-1602-DD15-CC89-A42A917A296C}"/>
              </a:ext>
            </a:extLst>
          </p:cNvPr>
          <p:cNvGrpSpPr/>
          <p:nvPr/>
        </p:nvGrpSpPr>
        <p:grpSpPr>
          <a:xfrm>
            <a:off x="1219200" y="537519"/>
            <a:ext cx="4838344" cy="1330100"/>
            <a:chOff x="1219200" y="537519"/>
            <a:chExt cx="4838344" cy="133010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BD584CE-6DFE-DC21-B35A-B24A4A71B3C4}"/>
                </a:ext>
              </a:extLst>
            </p:cNvPr>
            <p:cNvSpPr/>
            <p:nvPr/>
          </p:nvSpPr>
          <p:spPr>
            <a:xfrm>
              <a:off x="1219200" y="537519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91A84438-2BF7-2FF2-06F1-2727A40C5FEC}"/>
                </a:ext>
              </a:extLst>
            </p:cNvPr>
            <p:cNvSpPr/>
            <p:nvPr/>
          </p:nvSpPr>
          <p:spPr>
            <a:xfrm>
              <a:off x="1487964" y="767390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5" name="Group 31">
            <a:extLst>
              <a:ext uri="{FF2B5EF4-FFF2-40B4-BE49-F238E27FC236}">
                <a16:creationId xmlns:a16="http://schemas.microsoft.com/office/drawing/2014/main" id="{2C61DD87-BBF8-3B85-0B12-D50831D15E28}"/>
              </a:ext>
            </a:extLst>
          </p:cNvPr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6" name="Freeform 32">
              <a:extLst>
                <a:ext uri="{FF2B5EF4-FFF2-40B4-BE49-F238E27FC236}">
                  <a16:creationId xmlns:a16="http://schemas.microsoft.com/office/drawing/2014/main" id="{529CF3E7-5FE5-FFE0-8C75-6F14DF6BCB8F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5" name="TextBox 33">
              <a:extLst>
                <a:ext uri="{FF2B5EF4-FFF2-40B4-BE49-F238E27FC236}">
                  <a16:creationId xmlns:a16="http://schemas.microsoft.com/office/drawing/2014/main" id="{8AC7F441-6298-7AFE-86F3-CE19187C4D66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6" name="TextBox 37">
            <a:extLst>
              <a:ext uri="{FF2B5EF4-FFF2-40B4-BE49-F238E27FC236}">
                <a16:creationId xmlns:a16="http://schemas.microsoft.com/office/drawing/2014/main" id="{5D04DE03-E147-5E91-00E2-9165758B4016}"/>
              </a:ext>
            </a:extLst>
          </p:cNvPr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sp>
        <p:nvSpPr>
          <p:cNvPr id="26" name="Freeform 9">
            <a:extLst>
              <a:ext uri="{FF2B5EF4-FFF2-40B4-BE49-F238E27FC236}">
                <a16:creationId xmlns:a16="http://schemas.microsoft.com/office/drawing/2014/main" id="{2410B108-BD28-176A-7145-AF1C34C1E519}"/>
              </a:ext>
            </a:extLst>
          </p:cNvPr>
          <p:cNvSpPr/>
          <p:nvPr/>
        </p:nvSpPr>
        <p:spPr>
          <a:xfrm rot="3290919">
            <a:off x="-8083340" y="5429976"/>
            <a:ext cx="17849771" cy="6916786"/>
          </a:xfrm>
          <a:custGeom>
            <a:avLst/>
            <a:gdLst/>
            <a:ahLst/>
            <a:cxnLst/>
            <a:rect l="l" t="t" r="r" b="b"/>
            <a:pathLst>
              <a:path w="17849771" h="6916786">
                <a:moveTo>
                  <a:pt x="0" y="0"/>
                </a:moveTo>
                <a:lnTo>
                  <a:pt x="17849771" y="0"/>
                </a:lnTo>
                <a:lnTo>
                  <a:pt x="17849771" y="6916786"/>
                </a:lnTo>
                <a:lnTo>
                  <a:pt x="0" y="6916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pic>
        <p:nvPicPr>
          <p:cNvPr id="22" name="slide 5 DAP prep for exer">
            <a:hlinkClick r:id="" action="ppaction://media"/>
            <a:extLst>
              <a:ext uri="{FF2B5EF4-FFF2-40B4-BE49-F238E27FC236}">
                <a16:creationId xmlns:a16="http://schemas.microsoft.com/office/drawing/2014/main" id="{1E608B5A-99C9-76FA-81AC-EB01A1B0FC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36356" y="7919669"/>
            <a:ext cx="487363" cy="48736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A05855E-A4EE-A2C7-0F2A-A7CF52DDE4DC}"/>
              </a:ext>
            </a:extLst>
          </p:cNvPr>
          <p:cNvSpPr txBox="1"/>
          <p:nvPr/>
        </p:nvSpPr>
        <p:spPr>
          <a:xfrm>
            <a:off x="1411593" y="9673633"/>
            <a:ext cx="1363675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Sigal, R., Armstrong, M., Bacon, S., Boulé,  N., Dasgupta, K., Kenny, G., Riddell, M. </a:t>
            </a:r>
            <a:r>
              <a:rPr lang="en-US" sz="1050" i="1" dirty="0"/>
              <a:t>Diabetes Canada 2018 Clinical Practice Guidelines for the Prevention and Management of Diabetes in Canada</a:t>
            </a:r>
            <a:r>
              <a:rPr lang="en-US" sz="1050" dirty="0"/>
              <a:t>: Physical Activity and Diabetes. Can J Diabetes 2018;42(Suppl 1):S54-S63 </a:t>
            </a:r>
          </a:p>
        </p:txBody>
      </p:sp>
    </p:spTree>
    <p:extLst>
      <p:ext uri="{BB962C8B-B14F-4D97-AF65-F5344CB8AC3E}">
        <p14:creationId xmlns:p14="http://schemas.microsoft.com/office/powerpoint/2010/main" val="3253927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872"/>
    </mc:Choice>
    <mc:Fallback xmlns="">
      <p:transition spd="slow" advTm="14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41831-A384-2BBE-A44A-46FA7DEE0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34">
            <a:extLst>
              <a:ext uri="{FF2B5EF4-FFF2-40B4-BE49-F238E27FC236}">
                <a16:creationId xmlns:a16="http://schemas.microsoft.com/office/drawing/2014/main" id="{F55154A8-8950-C630-7491-56769BE638D3}"/>
              </a:ext>
            </a:extLst>
          </p:cNvPr>
          <p:cNvSpPr/>
          <p:nvPr/>
        </p:nvSpPr>
        <p:spPr>
          <a:xfrm rot="7497946" flipH="1">
            <a:off x="15031056" y="-677644"/>
            <a:ext cx="3314919" cy="3412686"/>
          </a:xfrm>
          <a:custGeom>
            <a:avLst/>
            <a:gdLst/>
            <a:ahLst/>
            <a:cxnLst/>
            <a:rect l="l" t="t" r="r" b="b"/>
            <a:pathLst>
              <a:path w="3314919" h="3412686">
                <a:moveTo>
                  <a:pt x="3314919" y="0"/>
                </a:moveTo>
                <a:lnTo>
                  <a:pt x="0" y="0"/>
                </a:lnTo>
                <a:lnTo>
                  <a:pt x="0" y="3412686"/>
                </a:lnTo>
                <a:lnTo>
                  <a:pt x="3314919" y="3412686"/>
                </a:lnTo>
                <a:lnTo>
                  <a:pt x="331491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E0019A11-A63A-DD24-0AEB-D0BFF2FE9406}"/>
              </a:ext>
            </a:extLst>
          </p:cNvPr>
          <p:cNvGrpSpPr/>
          <p:nvPr/>
        </p:nvGrpSpPr>
        <p:grpSpPr>
          <a:xfrm>
            <a:off x="371569" y="194892"/>
            <a:ext cx="1667613" cy="1667613"/>
            <a:chOff x="0" y="0"/>
            <a:chExt cx="812800" cy="812800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41A5110B-D277-E86A-EB83-31849A44FFB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9" name="TextBox 9">
              <a:extLst>
                <a:ext uri="{FF2B5EF4-FFF2-40B4-BE49-F238E27FC236}">
                  <a16:creationId xmlns:a16="http://schemas.microsoft.com/office/drawing/2014/main" id="{E54B93A1-14EF-D71F-EA36-684404F41B4E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178CA6F7-23EF-8F4C-81AF-BE6A5D124F8E}"/>
              </a:ext>
            </a:extLst>
          </p:cNvPr>
          <p:cNvGrpSpPr/>
          <p:nvPr/>
        </p:nvGrpSpPr>
        <p:grpSpPr>
          <a:xfrm>
            <a:off x="5941590" y="8054564"/>
            <a:ext cx="833806" cy="833806"/>
            <a:chOff x="0" y="0"/>
            <a:chExt cx="812800" cy="812800"/>
          </a:xfrm>
        </p:grpSpPr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15620E04-2684-3D3F-A748-A2E1AF24F7C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DDD0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2" name="TextBox 12">
              <a:extLst>
                <a:ext uri="{FF2B5EF4-FFF2-40B4-BE49-F238E27FC236}">
                  <a16:creationId xmlns:a16="http://schemas.microsoft.com/office/drawing/2014/main" id="{0D6885C3-BF4E-3A2C-3E95-12868268D13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3" name="Freeform 13">
            <a:extLst>
              <a:ext uri="{FF2B5EF4-FFF2-40B4-BE49-F238E27FC236}">
                <a16:creationId xmlns:a16="http://schemas.microsoft.com/office/drawing/2014/main" id="{6FF1EEC3-DB4C-4FC9-58BE-93AD31DC92AD}"/>
              </a:ext>
            </a:extLst>
          </p:cNvPr>
          <p:cNvSpPr/>
          <p:nvPr/>
        </p:nvSpPr>
        <p:spPr>
          <a:xfrm rot="-104768">
            <a:off x="1184138" y="1080355"/>
            <a:ext cx="2537794" cy="447286"/>
          </a:xfrm>
          <a:custGeom>
            <a:avLst/>
            <a:gdLst/>
            <a:ahLst/>
            <a:cxnLst/>
            <a:rect l="l" t="t" r="r" b="b"/>
            <a:pathLst>
              <a:path w="2537794" h="447286">
                <a:moveTo>
                  <a:pt x="0" y="0"/>
                </a:moveTo>
                <a:lnTo>
                  <a:pt x="2537794" y="0"/>
                </a:lnTo>
                <a:lnTo>
                  <a:pt x="2537794" y="447286"/>
                </a:lnTo>
                <a:lnTo>
                  <a:pt x="0" y="4472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299D05A-AB78-30D6-0A21-B15321245558}"/>
              </a:ext>
            </a:extLst>
          </p:cNvPr>
          <p:cNvSpPr/>
          <p:nvPr/>
        </p:nvSpPr>
        <p:spPr>
          <a:xfrm rot="-1343824">
            <a:off x="16325418" y="8449286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D0D39C1-F2B7-9693-37D4-35E87854E8DD}"/>
              </a:ext>
            </a:extLst>
          </p:cNvPr>
          <p:cNvSpPr txBox="1"/>
          <p:nvPr/>
        </p:nvSpPr>
        <p:spPr>
          <a:xfrm>
            <a:off x="1487964" y="2852637"/>
            <a:ext cx="15396760" cy="9021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6494"/>
              </a:lnSpc>
              <a:spcBef>
                <a:spcPct val="0"/>
              </a:spcBef>
            </a:pPr>
            <a:r>
              <a:rPr lang="en-US" sz="7200">
                <a:solidFill>
                  <a:schemeClr val="tx2"/>
                </a:solidFill>
                <a:latin typeface="Roca Two" panose="020B0604020202020204" charset="0"/>
              </a:rPr>
              <a:t>While Exercising</a:t>
            </a:r>
            <a:endParaRPr lang="en-US" sz="7200" spc="-303">
              <a:solidFill>
                <a:schemeClr val="tx2"/>
              </a:solidFill>
              <a:latin typeface="Roca Two" panose="020B0604020202020204" charset="0"/>
              <a:ea typeface="Roca Two"/>
              <a:cs typeface="Roca Two"/>
              <a:sym typeface="Roca Two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4D07322-6114-5C0B-64FA-DEF65EF8012B}"/>
              </a:ext>
            </a:extLst>
          </p:cNvPr>
          <p:cNvGrpSpPr/>
          <p:nvPr/>
        </p:nvGrpSpPr>
        <p:grpSpPr>
          <a:xfrm>
            <a:off x="1219200" y="537519"/>
            <a:ext cx="4838344" cy="1330100"/>
            <a:chOff x="1219200" y="537519"/>
            <a:chExt cx="4838344" cy="133010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01F0B9A0-50C8-348C-CC46-6088C9C400D2}"/>
                </a:ext>
              </a:extLst>
            </p:cNvPr>
            <p:cNvSpPr/>
            <p:nvPr/>
          </p:nvSpPr>
          <p:spPr>
            <a:xfrm>
              <a:off x="1219200" y="537519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" name="Freeform 25">
              <a:extLst>
                <a:ext uri="{FF2B5EF4-FFF2-40B4-BE49-F238E27FC236}">
                  <a16:creationId xmlns:a16="http://schemas.microsoft.com/office/drawing/2014/main" id="{9A722966-4568-2ADA-CF5C-4121AD143ECB}"/>
                </a:ext>
              </a:extLst>
            </p:cNvPr>
            <p:cNvSpPr/>
            <p:nvPr/>
          </p:nvSpPr>
          <p:spPr>
            <a:xfrm>
              <a:off x="1487964" y="767390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6" name="Group 31">
            <a:extLst>
              <a:ext uri="{FF2B5EF4-FFF2-40B4-BE49-F238E27FC236}">
                <a16:creationId xmlns:a16="http://schemas.microsoft.com/office/drawing/2014/main" id="{CCE36D67-BA58-F6C2-0A2E-DB5523FA08AD}"/>
              </a:ext>
            </a:extLst>
          </p:cNvPr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15" name="Freeform 32">
              <a:extLst>
                <a:ext uri="{FF2B5EF4-FFF2-40B4-BE49-F238E27FC236}">
                  <a16:creationId xmlns:a16="http://schemas.microsoft.com/office/drawing/2014/main" id="{5E0F00E4-3F11-BCD4-989E-168455FFEFBF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0696F627-BD0C-0F3B-5AAE-2051EDF6CEAE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8" name="TextBox 37">
            <a:extLst>
              <a:ext uri="{FF2B5EF4-FFF2-40B4-BE49-F238E27FC236}">
                <a16:creationId xmlns:a16="http://schemas.microsoft.com/office/drawing/2014/main" id="{C8DFECBD-B2E6-25D1-940C-F20F0E7A4023}"/>
              </a:ext>
            </a:extLst>
          </p:cNvPr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0A8F718A-96D7-8F82-6A6D-7DE0804606BB}"/>
              </a:ext>
            </a:extLst>
          </p:cNvPr>
          <p:cNvSpPr/>
          <p:nvPr/>
        </p:nvSpPr>
        <p:spPr>
          <a:xfrm rot="3290919">
            <a:off x="-8083340" y="5429976"/>
            <a:ext cx="17849771" cy="6916786"/>
          </a:xfrm>
          <a:custGeom>
            <a:avLst/>
            <a:gdLst/>
            <a:ahLst/>
            <a:cxnLst/>
            <a:rect l="l" t="t" r="r" b="b"/>
            <a:pathLst>
              <a:path w="17849771" h="6916786">
                <a:moveTo>
                  <a:pt x="0" y="0"/>
                </a:moveTo>
                <a:lnTo>
                  <a:pt x="17849771" y="0"/>
                </a:lnTo>
                <a:lnTo>
                  <a:pt x="17849771" y="6916786"/>
                </a:lnTo>
                <a:lnTo>
                  <a:pt x="0" y="69167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2" name="TextBox 18">
            <a:extLst>
              <a:ext uri="{FF2B5EF4-FFF2-40B4-BE49-F238E27FC236}">
                <a16:creationId xmlns:a16="http://schemas.microsoft.com/office/drawing/2014/main" id="{BDE6B2E9-F78A-C94A-87E9-563BD3CA7603}"/>
              </a:ext>
            </a:extLst>
          </p:cNvPr>
          <p:cNvSpPr txBox="1"/>
          <p:nvPr/>
        </p:nvSpPr>
        <p:spPr>
          <a:xfrm>
            <a:off x="1908244" y="3784120"/>
            <a:ext cx="24245862" cy="53783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Make sure you know how to use the equipment safely 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Clean equipment</a:t>
            </a:r>
          </a:p>
          <a:p>
            <a:pPr>
              <a:lnSpc>
                <a:spcPct val="150000"/>
              </a:lnSpc>
              <a:spcAft>
                <a:spcPts val="3000"/>
              </a:spcAft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	Listen to your body- </a:t>
            </a:r>
            <a:r>
              <a:rPr lang="en-US" sz="4400" dirty="0">
                <a:solidFill>
                  <a:srgbClr val="FF0000"/>
                </a:solidFill>
                <a:latin typeface="Roca Two" panose="020B0604020202020204" charset="0"/>
              </a:rPr>
              <a:t>Stop </a:t>
            </a: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exercising if you experience: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		Exercise at a reasonable pace for you</a:t>
            </a:r>
          </a:p>
          <a:p>
            <a:pPr>
              <a:lnSpc>
                <a:spcPct val="150000"/>
              </a:lnSpc>
            </a:pPr>
            <a:r>
              <a:rPr lang="en-US" sz="4400" dirty="0">
                <a:solidFill>
                  <a:schemeClr val="accent5"/>
                </a:solidFill>
                <a:latin typeface="Roca Two" panose="020B0604020202020204" charset="0"/>
              </a:rPr>
              <a:t>				Start slow and work your way up with exercise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CF8C68-701B-F9D8-F62F-86A5F80A4CCC}"/>
              </a:ext>
            </a:extLst>
          </p:cNvPr>
          <p:cNvSpPr txBox="1"/>
          <p:nvPr/>
        </p:nvSpPr>
        <p:spPr>
          <a:xfrm>
            <a:off x="4114800" y="6638163"/>
            <a:ext cx="166454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chemeClr val="tx2"/>
                </a:solidFill>
                <a:latin typeface="Roca Two" panose="020B0604020202020204" charset="0"/>
              </a:rPr>
              <a:t>chest pain/pressure, shortness of breath, dizziness, feel faint, nauseated, or have severe pain.</a:t>
            </a:r>
            <a:endParaRPr lang="en-CA" sz="2400">
              <a:solidFill>
                <a:schemeClr val="tx2"/>
              </a:solidFill>
            </a:endParaRPr>
          </a:p>
        </p:txBody>
      </p:sp>
      <p:pic>
        <p:nvPicPr>
          <p:cNvPr id="21" name="slide 6 DAP prep for exer">
            <a:hlinkClick r:id="" action="ppaction://media"/>
            <a:extLst>
              <a:ext uri="{FF2B5EF4-FFF2-40B4-BE49-F238E27FC236}">
                <a16:creationId xmlns:a16="http://schemas.microsoft.com/office/drawing/2014/main" id="{7FF241F7-237F-7D4C-D384-AEB187DD5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032801" y="7544487"/>
            <a:ext cx="487363" cy="487363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77473AD-024E-BFB1-4B7E-2E69A1E2CBF3}"/>
              </a:ext>
            </a:extLst>
          </p:cNvPr>
          <p:cNvSpPr txBox="1"/>
          <p:nvPr/>
        </p:nvSpPr>
        <p:spPr>
          <a:xfrm>
            <a:off x="1487964" y="9501590"/>
            <a:ext cx="1664208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Sigal, R., Armstrong, M., Bacon, S., Boulé,  N., Dasgupta, K., Kenny, G., Riddell, M. </a:t>
            </a:r>
            <a:r>
              <a:rPr lang="en-US" sz="1050" i="1" dirty="0"/>
              <a:t>Diabetes Canada 2018 Clinical Practice Guidelines for the Prevention and Management of Diabetes in Canada</a:t>
            </a:r>
            <a:r>
              <a:rPr lang="en-US" sz="1050" dirty="0"/>
              <a:t>: Physical Activity and Diabetes. Can J Diabetes 2018;42(Suppl 1):S54-S63 </a:t>
            </a:r>
          </a:p>
        </p:txBody>
      </p:sp>
    </p:spTree>
    <p:extLst>
      <p:ext uri="{BB962C8B-B14F-4D97-AF65-F5344CB8AC3E}">
        <p14:creationId xmlns:p14="http://schemas.microsoft.com/office/powerpoint/2010/main" val="263301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389"/>
    </mc:Choice>
    <mc:Fallback xmlns="">
      <p:transition spd="slow" advTm="141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3E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19">
            <a:extLst>
              <a:ext uri="{FF2B5EF4-FFF2-40B4-BE49-F238E27FC236}">
                <a16:creationId xmlns:a16="http://schemas.microsoft.com/office/drawing/2014/main" id="{F1B4B521-EDF8-BBCB-9821-E9B9D0499217}"/>
              </a:ext>
            </a:extLst>
          </p:cNvPr>
          <p:cNvGrpSpPr/>
          <p:nvPr/>
        </p:nvGrpSpPr>
        <p:grpSpPr>
          <a:xfrm>
            <a:off x="8326332" y="8861076"/>
            <a:ext cx="794448" cy="794448"/>
            <a:chOff x="0" y="0"/>
            <a:chExt cx="812800" cy="812800"/>
          </a:xfrm>
        </p:grpSpPr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218BA3D8-15DB-41D0-58DC-ADB1AA33031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1" name="TextBox 21">
              <a:extLst>
                <a:ext uri="{FF2B5EF4-FFF2-40B4-BE49-F238E27FC236}">
                  <a16:creationId xmlns:a16="http://schemas.microsoft.com/office/drawing/2014/main" id="{F0F4ED9F-0C6E-F59C-C997-B65E6EB89860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2" name="Group 16">
            <a:extLst>
              <a:ext uri="{FF2B5EF4-FFF2-40B4-BE49-F238E27FC236}">
                <a16:creationId xmlns:a16="http://schemas.microsoft.com/office/drawing/2014/main" id="{69F8FAE0-5EA4-9032-5341-976E601237E6}"/>
              </a:ext>
            </a:extLst>
          </p:cNvPr>
          <p:cNvGrpSpPr/>
          <p:nvPr/>
        </p:nvGrpSpPr>
        <p:grpSpPr>
          <a:xfrm>
            <a:off x="15505477" y="6966754"/>
            <a:ext cx="547600" cy="547600"/>
            <a:chOff x="0" y="0"/>
            <a:chExt cx="812800" cy="812800"/>
          </a:xfrm>
        </p:grpSpPr>
        <p:sp>
          <p:nvSpPr>
            <p:cNvPr id="43" name="Freeform 17">
              <a:extLst>
                <a:ext uri="{FF2B5EF4-FFF2-40B4-BE49-F238E27FC236}">
                  <a16:creationId xmlns:a16="http://schemas.microsoft.com/office/drawing/2014/main" id="{CEDE6C0D-68AA-AE0F-7345-6A92CCC58DC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FF052BFB-2CFD-47EF-4994-437A3816A4BA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5" name="Group 22">
            <a:extLst>
              <a:ext uri="{FF2B5EF4-FFF2-40B4-BE49-F238E27FC236}">
                <a16:creationId xmlns:a16="http://schemas.microsoft.com/office/drawing/2014/main" id="{7CEA409C-323B-1D9D-56F3-26D64E0D9489}"/>
              </a:ext>
            </a:extLst>
          </p:cNvPr>
          <p:cNvGrpSpPr/>
          <p:nvPr/>
        </p:nvGrpSpPr>
        <p:grpSpPr>
          <a:xfrm>
            <a:off x="1104737" y="1787597"/>
            <a:ext cx="2276191" cy="2276191"/>
            <a:chOff x="0" y="0"/>
            <a:chExt cx="812800" cy="812800"/>
          </a:xfrm>
        </p:grpSpPr>
        <p:sp>
          <p:nvSpPr>
            <p:cNvPr id="46" name="Freeform 23">
              <a:extLst>
                <a:ext uri="{FF2B5EF4-FFF2-40B4-BE49-F238E27FC236}">
                  <a16:creationId xmlns:a16="http://schemas.microsoft.com/office/drawing/2014/main" id="{3F98946B-C96F-69A5-41B5-C1A0017727E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47" name="TextBox 24">
              <a:extLst>
                <a:ext uri="{FF2B5EF4-FFF2-40B4-BE49-F238E27FC236}">
                  <a16:creationId xmlns:a16="http://schemas.microsoft.com/office/drawing/2014/main" id="{CD619EF0-0757-8345-46DC-4C978C215C94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8" name="Freeform 25">
            <a:extLst>
              <a:ext uri="{FF2B5EF4-FFF2-40B4-BE49-F238E27FC236}">
                <a16:creationId xmlns:a16="http://schemas.microsoft.com/office/drawing/2014/main" id="{6E85C65F-1D39-C0F3-2AB5-357646BF6939}"/>
              </a:ext>
            </a:extLst>
          </p:cNvPr>
          <p:cNvSpPr/>
          <p:nvPr/>
        </p:nvSpPr>
        <p:spPr>
          <a:xfrm rot="-3203103">
            <a:off x="-1852106" y="-985163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49" name="Freeform 26">
            <a:extLst>
              <a:ext uri="{FF2B5EF4-FFF2-40B4-BE49-F238E27FC236}">
                <a16:creationId xmlns:a16="http://schemas.microsoft.com/office/drawing/2014/main" id="{F0363816-DA0A-025B-CE73-59F9552E6D86}"/>
              </a:ext>
            </a:extLst>
          </p:cNvPr>
          <p:cNvSpPr/>
          <p:nvPr/>
        </p:nvSpPr>
        <p:spPr>
          <a:xfrm rot="-4229990">
            <a:off x="17272307" y="3208176"/>
            <a:ext cx="3704211" cy="3448284"/>
          </a:xfrm>
          <a:custGeom>
            <a:avLst/>
            <a:gdLst/>
            <a:ahLst/>
            <a:cxnLst/>
            <a:rect l="l" t="t" r="r" b="b"/>
            <a:pathLst>
              <a:path w="3704211" h="3448284">
                <a:moveTo>
                  <a:pt x="0" y="0"/>
                </a:moveTo>
                <a:lnTo>
                  <a:pt x="3704211" y="0"/>
                </a:lnTo>
                <a:lnTo>
                  <a:pt x="3704211" y="3448284"/>
                </a:lnTo>
                <a:lnTo>
                  <a:pt x="0" y="344828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sp>
        <p:nvSpPr>
          <p:cNvPr id="50" name="Freeform 27">
            <a:extLst>
              <a:ext uri="{FF2B5EF4-FFF2-40B4-BE49-F238E27FC236}">
                <a16:creationId xmlns:a16="http://schemas.microsoft.com/office/drawing/2014/main" id="{51B26174-E219-CD30-617C-1FBA76A38756}"/>
              </a:ext>
            </a:extLst>
          </p:cNvPr>
          <p:cNvSpPr/>
          <p:nvPr/>
        </p:nvSpPr>
        <p:spPr>
          <a:xfrm rot="1348256" flipH="1">
            <a:off x="15976399" y="9013966"/>
            <a:ext cx="11147491" cy="4319653"/>
          </a:xfrm>
          <a:custGeom>
            <a:avLst/>
            <a:gdLst/>
            <a:ahLst/>
            <a:cxnLst/>
            <a:rect l="l" t="t" r="r" b="b"/>
            <a:pathLst>
              <a:path w="11147491" h="4319653">
                <a:moveTo>
                  <a:pt x="11147490" y="0"/>
                </a:moveTo>
                <a:lnTo>
                  <a:pt x="0" y="0"/>
                </a:lnTo>
                <a:lnTo>
                  <a:pt x="0" y="4319653"/>
                </a:lnTo>
                <a:lnTo>
                  <a:pt x="11147490" y="4319653"/>
                </a:lnTo>
                <a:lnTo>
                  <a:pt x="1114749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1" name="Group 5">
            <a:extLst>
              <a:ext uri="{FF2B5EF4-FFF2-40B4-BE49-F238E27FC236}">
                <a16:creationId xmlns:a16="http://schemas.microsoft.com/office/drawing/2014/main" id="{0C8FB1C5-02B8-EBA6-0DC5-DA6D32E0E18B}"/>
              </a:ext>
            </a:extLst>
          </p:cNvPr>
          <p:cNvGrpSpPr/>
          <p:nvPr/>
        </p:nvGrpSpPr>
        <p:grpSpPr>
          <a:xfrm>
            <a:off x="2196084" y="9030431"/>
            <a:ext cx="547600" cy="547600"/>
            <a:chOff x="0" y="0"/>
            <a:chExt cx="812800" cy="812800"/>
          </a:xfrm>
        </p:grpSpPr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8EE9FFCA-09B2-0681-EB01-A83AC8D1B863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53" name="TextBox 7">
              <a:extLst>
                <a:ext uri="{FF2B5EF4-FFF2-40B4-BE49-F238E27FC236}">
                  <a16:creationId xmlns:a16="http://schemas.microsoft.com/office/drawing/2014/main" id="{19452487-35BB-BBDC-36C4-298A497EBD8F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FD69CA56-E048-2A5D-BDC1-14153297EDFE}"/>
              </a:ext>
            </a:extLst>
          </p:cNvPr>
          <p:cNvSpPr/>
          <p:nvPr/>
        </p:nvSpPr>
        <p:spPr>
          <a:xfrm>
            <a:off x="1380500" y="7144984"/>
            <a:ext cx="2619846" cy="2374626"/>
          </a:xfrm>
          <a:prstGeom prst="roundRect">
            <a:avLst>
              <a:gd name="adj" fmla="val 7040"/>
            </a:avLst>
          </a:prstGeom>
          <a:solidFill>
            <a:schemeClr val="bg1"/>
          </a:solidFill>
          <a:ln>
            <a:solidFill>
              <a:srgbClr val="C2EF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55" name="Group 15">
            <a:extLst>
              <a:ext uri="{FF2B5EF4-FFF2-40B4-BE49-F238E27FC236}">
                <a16:creationId xmlns:a16="http://schemas.microsoft.com/office/drawing/2014/main" id="{AC9CC36A-94A9-655E-B35E-90BF3139202A}"/>
              </a:ext>
            </a:extLst>
          </p:cNvPr>
          <p:cNvGrpSpPr/>
          <p:nvPr/>
        </p:nvGrpSpPr>
        <p:grpSpPr>
          <a:xfrm>
            <a:off x="4222806" y="7464397"/>
            <a:ext cx="7822629" cy="2083143"/>
            <a:chOff x="-11567" y="-257575"/>
            <a:chExt cx="10430169" cy="2777523"/>
          </a:xfrm>
        </p:grpSpPr>
        <p:sp>
          <p:nvSpPr>
            <p:cNvPr id="56" name="TextBox 18">
              <a:extLst>
                <a:ext uri="{FF2B5EF4-FFF2-40B4-BE49-F238E27FC236}">
                  <a16:creationId xmlns:a16="http://schemas.microsoft.com/office/drawing/2014/main" id="{D4CD7BD1-8164-9B5A-1875-C6C02E262973}"/>
                </a:ext>
              </a:extLst>
            </p:cNvPr>
            <p:cNvSpPr txBox="1"/>
            <p:nvPr/>
          </p:nvSpPr>
          <p:spPr>
            <a:xfrm>
              <a:off x="0" y="-257575"/>
              <a:ext cx="140311" cy="1976146"/>
            </a:xfrm>
            <a:prstGeom prst="rect">
              <a:avLst/>
            </a:prstGeom>
          </p:spPr>
          <p:txBody>
            <a:bodyPr lIns="45226" tIns="45226" rIns="45226" bIns="45226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  <p:sp>
          <p:nvSpPr>
            <p:cNvPr id="57" name="TextBox 19">
              <a:extLst>
                <a:ext uri="{FF2B5EF4-FFF2-40B4-BE49-F238E27FC236}">
                  <a16:creationId xmlns:a16="http://schemas.microsoft.com/office/drawing/2014/main" id="{F08D7602-6B84-1663-20A9-40DE51AD915C}"/>
                </a:ext>
              </a:extLst>
            </p:cNvPr>
            <p:cNvSpPr txBox="1"/>
            <p:nvPr/>
          </p:nvSpPr>
          <p:spPr>
            <a:xfrm>
              <a:off x="-11567" y="1171800"/>
              <a:ext cx="10430169" cy="13481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l">
                <a:lnSpc>
                  <a:spcPts val="2670"/>
                </a:lnSpc>
                <a:spcBef>
                  <a:spcPct val="0"/>
                </a:spcBef>
              </a:pPr>
              <a:r>
                <a:rPr lang="en-US" sz="1780">
                  <a:solidFill>
                    <a:srgbClr val="FFFFFF">
                      <a:alpha val="58824"/>
                    </a:srgbClr>
                  </a:solidFill>
                  <a:latin typeface="Open Sans"/>
                  <a:ea typeface="Open Sans"/>
                  <a:cs typeface="Open Sans"/>
                  <a:sym typeface="Open Sans"/>
                </a:rPr>
                <a:t>This program is sponsored by Boehringer Ingelheim through the K2A Challenge in Diabetes! in partnership with Bancroft Fitness and the Bancroft Community Family Health Team</a:t>
              </a:r>
            </a:p>
          </p:txBody>
        </p:sp>
      </p:grpSp>
      <p:sp>
        <p:nvSpPr>
          <p:cNvPr id="58" name="Freeform 26">
            <a:extLst>
              <a:ext uri="{FF2B5EF4-FFF2-40B4-BE49-F238E27FC236}">
                <a16:creationId xmlns:a16="http://schemas.microsoft.com/office/drawing/2014/main" id="{415F6533-1250-87A1-645C-C40763C3C61C}"/>
              </a:ext>
            </a:extLst>
          </p:cNvPr>
          <p:cNvSpPr/>
          <p:nvPr/>
        </p:nvSpPr>
        <p:spPr>
          <a:xfrm>
            <a:off x="1532732" y="7395188"/>
            <a:ext cx="2257687" cy="903075"/>
          </a:xfrm>
          <a:custGeom>
            <a:avLst/>
            <a:gdLst/>
            <a:ahLst/>
            <a:cxnLst/>
            <a:rect l="l" t="t" r="r" b="b"/>
            <a:pathLst>
              <a:path w="2257687" h="903075">
                <a:moveTo>
                  <a:pt x="0" y="0"/>
                </a:moveTo>
                <a:lnTo>
                  <a:pt x="2257687" y="0"/>
                </a:lnTo>
                <a:lnTo>
                  <a:pt x="2257687" y="903075"/>
                </a:lnTo>
                <a:lnTo>
                  <a:pt x="0" y="90307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59" name="Group 27">
            <a:extLst>
              <a:ext uri="{FF2B5EF4-FFF2-40B4-BE49-F238E27FC236}">
                <a16:creationId xmlns:a16="http://schemas.microsoft.com/office/drawing/2014/main" id="{17CFA7E8-0103-E551-0B5F-C0B05E9E508F}"/>
              </a:ext>
            </a:extLst>
          </p:cNvPr>
          <p:cNvGrpSpPr/>
          <p:nvPr/>
        </p:nvGrpSpPr>
        <p:grpSpPr>
          <a:xfrm>
            <a:off x="1514414" y="8304782"/>
            <a:ext cx="2257687" cy="692917"/>
            <a:chOff x="0" y="0"/>
            <a:chExt cx="594617" cy="182497"/>
          </a:xfrm>
        </p:grpSpPr>
        <p:sp>
          <p:nvSpPr>
            <p:cNvPr id="60" name="Freeform 28">
              <a:extLst>
                <a:ext uri="{FF2B5EF4-FFF2-40B4-BE49-F238E27FC236}">
                  <a16:creationId xmlns:a16="http://schemas.microsoft.com/office/drawing/2014/main" id="{004397A4-5E5F-8CFE-70A9-85E0BA119E12}"/>
                </a:ext>
              </a:extLst>
            </p:cNvPr>
            <p:cNvSpPr/>
            <p:nvPr/>
          </p:nvSpPr>
          <p:spPr>
            <a:xfrm>
              <a:off x="0" y="0"/>
              <a:ext cx="594617" cy="182497"/>
            </a:xfrm>
            <a:custGeom>
              <a:avLst/>
              <a:gdLst/>
              <a:ahLst/>
              <a:cxnLst/>
              <a:rect l="l" t="t" r="r" b="b"/>
              <a:pathLst>
                <a:path w="594617" h="182497">
                  <a:moveTo>
                    <a:pt x="0" y="0"/>
                  </a:moveTo>
                  <a:lnTo>
                    <a:pt x="594617" y="0"/>
                  </a:lnTo>
                  <a:lnTo>
                    <a:pt x="594617" y="182497"/>
                  </a:lnTo>
                  <a:lnTo>
                    <a:pt x="0" y="18249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1" name="TextBox 29">
              <a:extLst>
                <a:ext uri="{FF2B5EF4-FFF2-40B4-BE49-F238E27FC236}">
                  <a16:creationId xmlns:a16="http://schemas.microsoft.com/office/drawing/2014/main" id="{3B8E07DC-C3B3-2E4B-0237-1CADE6877592}"/>
                </a:ext>
              </a:extLst>
            </p:cNvPr>
            <p:cNvSpPr txBox="1"/>
            <p:nvPr/>
          </p:nvSpPr>
          <p:spPr>
            <a:xfrm>
              <a:off x="0" y="-47625"/>
              <a:ext cx="594617" cy="23012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2" name="Freeform 30">
            <a:extLst>
              <a:ext uri="{FF2B5EF4-FFF2-40B4-BE49-F238E27FC236}">
                <a16:creationId xmlns:a16="http://schemas.microsoft.com/office/drawing/2014/main" id="{D0CC6EC0-B862-2BBD-30F3-700D71B09215}"/>
              </a:ext>
            </a:extLst>
          </p:cNvPr>
          <p:cNvSpPr/>
          <p:nvPr/>
        </p:nvSpPr>
        <p:spPr>
          <a:xfrm>
            <a:off x="1736874" y="8620751"/>
            <a:ext cx="1824887" cy="604494"/>
          </a:xfrm>
          <a:custGeom>
            <a:avLst/>
            <a:gdLst/>
            <a:ahLst/>
            <a:cxnLst/>
            <a:rect l="l" t="t" r="r" b="b"/>
            <a:pathLst>
              <a:path w="1824887" h="604494">
                <a:moveTo>
                  <a:pt x="0" y="0"/>
                </a:moveTo>
                <a:lnTo>
                  <a:pt x="1824886" y="0"/>
                </a:lnTo>
                <a:lnTo>
                  <a:pt x="1824886" y="604493"/>
                </a:lnTo>
                <a:lnTo>
                  <a:pt x="0" y="60449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CA"/>
          </a:p>
        </p:txBody>
      </p:sp>
      <p:grpSp>
        <p:nvGrpSpPr>
          <p:cNvPr id="63" name="Group 31">
            <a:extLst>
              <a:ext uri="{FF2B5EF4-FFF2-40B4-BE49-F238E27FC236}">
                <a16:creationId xmlns:a16="http://schemas.microsoft.com/office/drawing/2014/main" id="{E083FA88-DED5-E36C-2727-BBD76CB1E04D}"/>
              </a:ext>
            </a:extLst>
          </p:cNvPr>
          <p:cNvGrpSpPr/>
          <p:nvPr/>
        </p:nvGrpSpPr>
        <p:grpSpPr>
          <a:xfrm>
            <a:off x="10967959" y="913886"/>
            <a:ext cx="5908448" cy="637245"/>
            <a:chOff x="0" y="0"/>
            <a:chExt cx="1556134" cy="167834"/>
          </a:xfrm>
        </p:grpSpPr>
        <p:sp>
          <p:nvSpPr>
            <p:cNvPr id="64" name="Freeform 32">
              <a:extLst>
                <a:ext uri="{FF2B5EF4-FFF2-40B4-BE49-F238E27FC236}">
                  <a16:creationId xmlns:a16="http://schemas.microsoft.com/office/drawing/2014/main" id="{9D832997-B319-A113-674C-E623FF34C511}"/>
                </a:ext>
              </a:extLst>
            </p:cNvPr>
            <p:cNvSpPr/>
            <p:nvPr/>
          </p:nvSpPr>
          <p:spPr>
            <a:xfrm>
              <a:off x="0" y="0"/>
              <a:ext cx="1556134" cy="167834"/>
            </a:xfrm>
            <a:custGeom>
              <a:avLst/>
              <a:gdLst/>
              <a:ahLst/>
              <a:cxnLst/>
              <a:rect l="l" t="t" r="r" b="b"/>
              <a:pathLst>
                <a:path w="1556134" h="167834">
                  <a:moveTo>
                    <a:pt x="83917" y="0"/>
                  </a:moveTo>
                  <a:lnTo>
                    <a:pt x="1472217" y="0"/>
                  </a:lnTo>
                  <a:cubicBezTo>
                    <a:pt x="1494474" y="0"/>
                    <a:pt x="1515818" y="8841"/>
                    <a:pt x="1531556" y="24579"/>
                  </a:cubicBezTo>
                  <a:cubicBezTo>
                    <a:pt x="1547293" y="40316"/>
                    <a:pt x="1556134" y="61661"/>
                    <a:pt x="1556134" y="83917"/>
                  </a:cubicBezTo>
                  <a:lnTo>
                    <a:pt x="1556134" y="83917"/>
                  </a:lnTo>
                  <a:cubicBezTo>
                    <a:pt x="1556134" y="106173"/>
                    <a:pt x="1547293" y="127518"/>
                    <a:pt x="1531556" y="143255"/>
                  </a:cubicBezTo>
                  <a:cubicBezTo>
                    <a:pt x="1515818" y="158993"/>
                    <a:pt x="1494474" y="167834"/>
                    <a:pt x="1472217" y="167834"/>
                  </a:cubicBezTo>
                  <a:lnTo>
                    <a:pt x="83917" y="167834"/>
                  </a:lnTo>
                  <a:cubicBezTo>
                    <a:pt x="61661" y="167834"/>
                    <a:pt x="40316" y="158993"/>
                    <a:pt x="24579" y="143255"/>
                  </a:cubicBezTo>
                  <a:cubicBezTo>
                    <a:pt x="8841" y="127518"/>
                    <a:pt x="0" y="106173"/>
                    <a:pt x="0" y="83917"/>
                  </a:cubicBezTo>
                  <a:lnTo>
                    <a:pt x="0" y="83917"/>
                  </a:lnTo>
                  <a:cubicBezTo>
                    <a:pt x="0" y="61661"/>
                    <a:pt x="8841" y="40316"/>
                    <a:pt x="24579" y="24579"/>
                  </a:cubicBezTo>
                  <a:cubicBezTo>
                    <a:pt x="40316" y="8841"/>
                    <a:pt x="61661" y="0"/>
                    <a:pt x="83917" y="0"/>
                  </a:cubicBezTo>
                  <a:close/>
                </a:path>
              </a:pathLst>
            </a:custGeom>
            <a:solidFill>
              <a:srgbClr val="C2EF80"/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65" name="TextBox 33">
              <a:extLst>
                <a:ext uri="{FF2B5EF4-FFF2-40B4-BE49-F238E27FC236}">
                  <a16:creationId xmlns:a16="http://schemas.microsoft.com/office/drawing/2014/main" id="{EAA5DB8D-551C-0839-C5AA-AED3CFB31518}"/>
                </a:ext>
              </a:extLst>
            </p:cNvPr>
            <p:cNvSpPr txBox="1"/>
            <p:nvPr/>
          </p:nvSpPr>
          <p:spPr>
            <a:xfrm>
              <a:off x="0" y="-57150"/>
              <a:ext cx="1556134" cy="224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66" name="TextBox 37">
            <a:extLst>
              <a:ext uri="{FF2B5EF4-FFF2-40B4-BE49-F238E27FC236}">
                <a16:creationId xmlns:a16="http://schemas.microsoft.com/office/drawing/2014/main" id="{516CE561-D0BE-2D5F-156F-DDE835FD927F}"/>
              </a:ext>
            </a:extLst>
          </p:cNvPr>
          <p:cNvSpPr txBox="1"/>
          <p:nvPr/>
        </p:nvSpPr>
        <p:spPr>
          <a:xfrm>
            <a:off x="11368484" y="1060124"/>
            <a:ext cx="5151680" cy="3656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23E80"/>
                </a:solidFill>
                <a:latin typeface="Glacial Indifference Bold"/>
                <a:ea typeface="Glacial Indifference Bold"/>
                <a:cs typeface="Glacial Indifference Bold"/>
                <a:sym typeface="Glacial Indifference Bold"/>
              </a:rPr>
              <a:t>DIABETES ACTIVITY PROGRAM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4CB09100-2788-6731-0538-87B114022F8F}"/>
              </a:ext>
            </a:extLst>
          </p:cNvPr>
          <p:cNvGrpSpPr/>
          <p:nvPr/>
        </p:nvGrpSpPr>
        <p:grpSpPr>
          <a:xfrm>
            <a:off x="1219200" y="537519"/>
            <a:ext cx="4838344" cy="1330100"/>
            <a:chOff x="1219200" y="537519"/>
            <a:chExt cx="4838344" cy="1330100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6C316E14-5F01-0D5A-77F2-6442F4A3BA18}"/>
                </a:ext>
              </a:extLst>
            </p:cNvPr>
            <p:cNvSpPr/>
            <p:nvPr/>
          </p:nvSpPr>
          <p:spPr>
            <a:xfrm>
              <a:off x="1219200" y="537519"/>
              <a:ext cx="4838344" cy="13301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C2EF8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24A97DA7-B87C-582B-5E10-CB03A2CE2A13}"/>
                </a:ext>
              </a:extLst>
            </p:cNvPr>
            <p:cNvSpPr/>
            <p:nvPr/>
          </p:nvSpPr>
          <p:spPr>
            <a:xfrm>
              <a:off x="1487964" y="767390"/>
              <a:ext cx="4196629" cy="923258"/>
            </a:xfrm>
            <a:custGeom>
              <a:avLst/>
              <a:gdLst/>
              <a:ahLst/>
              <a:cxnLst/>
              <a:rect l="l" t="t" r="r" b="b"/>
              <a:pathLst>
                <a:path w="4196629" h="923258">
                  <a:moveTo>
                    <a:pt x="0" y="0"/>
                  </a:moveTo>
                  <a:lnTo>
                    <a:pt x="4196629" y="0"/>
                  </a:lnTo>
                  <a:lnTo>
                    <a:pt x="4196629" y="923258"/>
                  </a:lnTo>
                  <a:lnTo>
                    <a:pt x="0" y="9232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CA"/>
            </a:p>
          </p:txBody>
        </p:sp>
      </p:grpSp>
      <p:grpSp>
        <p:nvGrpSpPr>
          <p:cNvPr id="70" name="Group 2">
            <a:extLst>
              <a:ext uri="{FF2B5EF4-FFF2-40B4-BE49-F238E27FC236}">
                <a16:creationId xmlns:a16="http://schemas.microsoft.com/office/drawing/2014/main" id="{9798D757-91E5-ADF8-ED51-9D4C082EF5BD}"/>
              </a:ext>
            </a:extLst>
          </p:cNvPr>
          <p:cNvGrpSpPr/>
          <p:nvPr/>
        </p:nvGrpSpPr>
        <p:grpSpPr>
          <a:xfrm>
            <a:off x="8218881" y="4516944"/>
            <a:ext cx="2276191" cy="2276191"/>
            <a:chOff x="0" y="0"/>
            <a:chExt cx="812800" cy="812800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id="{2F84ED18-159B-A2DC-1519-2700FF3B9B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57A8">
                <a:alpha val="44706"/>
              </a:srgbClr>
            </a:solidFill>
          </p:spPr>
          <p:txBody>
            <a:bodyPr/>
            <a:lstStyle/>
            <a:p>
              <a:endParaRPr lang="en-CA"/>
            </a:p>
          </p:txBody>
        </p:sp>
        <p:sp>
          <p:nvSpPr>
            <p:cNvPr id="72" name="TextBox 4">
              <a:extLst>
                <a:ext uri="{FF2B5EF4-FFF2-40B4-BE49-F238E27FC236}">
                  <a16:creationId xmlns:a16="http://schemas.microsoft.com/office/drawing/2014/main" id="{D7A886E4-8423-967F-9E95-ECC4D6BF7EB6}"/>
                </a:ext>
              </a:extLst>
            </p:cNvPr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6EA11527-17A8-0AF5-27DA-FC76127937B7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l="8456" t="8354" r="11111" b="6024"/>
          <a:stretch/>
        </p:blipFill>
        <p:spPr>
          <a:xfrm>
            <a:off x="11388735" y="2517267"/>
            <a:ext cx="4775341" cy="4814069"/>
          </a:xfrm>
          <a:prstGeom prst="ellipse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131EE231-FCA9-8662-D8C8-C4D76465C36C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 l="4914" t="50" r="18500" b="-617"/>
          <a:stretch>
            <a:fillRect/>
          </a:stretch>
        </p:blipFill>
        <p:spPr>
          <a:xfrm>
            <a:off x="9601410" y="4912628"/>
            <a:ext cx="3030740" cy="3030739"/>
          </a:xfrm>
          <a:prstGeom prst="ellipse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014741BA-49E2-5A84-2650-1A0D7858AEEF}"/>
              </a:ext>
            </a:extLst>
          </p:cNvPr>
          <p:cNvSpPr txBox="1"/>
          <p:nvPr/>
        </p:nvSpPr>
        <p:spPr>
          <a:xfrm>
            <a:off x="2085019" y="3578578"/>
            <a:ext cx="8882940" cy="18280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>
              <a:lnSpc>
                <a:spcPts val="6494"/>
              </a:lnSpc>
              <a:spcBef>
                <a:spcPct val="0"/>
              </a:spcBef>
            </a:pPr>
            <a:r>
              <a:rPr lang="en-US" sz="7200" spc="-303">
                <a:solidFill>
                  <a:srgbClr val="FFFFFF"/>
                </a:solidFill>
                <a:latin typeface="Roca Two"/>
                <a:ea typeface="Roca Two"/>
                <a:cs typeface="Roca Two"/>
                <a:sym typeface="Roca Two"/>
              </a:rPr>
              <a:t>Knowledge to action for better health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B043CD9-BFA1-4F9A-23F2-68723DE7DA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 l="-325245" t="-161075" r="-325245" b="-161075"/>
          <a:stretch>
            <a:fillRect/>
          </a:stretch>
        </p:blipFill>
        <p:spPr>
          <a:xfrm>
            <a:off x="14173200" y="7972425"/>
            <a:ext cx="3657600" cy="2057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039"/>
    </mc:Choice>
    <mc:Fallback xmlns="">
      <p:transition spd="slow" advTm="47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1515</TotalTime>
  <Words>576</Words>
  <Application>Microsoft Office PowerPoint</Application>
  <PresentationFormat>Custom</PresentationFormat>
  <Paragraphs>73</Paragraphs>
  <Slides>7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Open Sans</vt:lpstr>
      <vt:lpstr>Glacial Indifference Bold</vt:lpstr>
      <vt:lpstr>Roca Two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Yellow Modern Bold Restaurant Ramen Presentation</dc:title>
  <dc:creator>BCFHTMINI0031</dc:creator>
  <cp:lastModifiedBy>BCFHTHPLP0035</cp:lastModifiedBy>
  <cp:revision>10</cp:revision>
  <dcterms:created xsi:type="dcterms:W3CDTF">2006-08-16T00:00:00Z</dcterms:created>
  <dcterms:modified xsi:type="dcterms:W3CDTF">2025-08-13T13:11:13Z</dcterms:modified>
  <dc:identifier>DAGf-NdQymc</dc:identifier>
</cp:coreProperties>
</file>