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2" r:id="rId6"/>
    <p:sldId id="263" r:id="rId7"/>
  </p:sldIdLst>
  <p:sldSz cx="18288000" cy="10287000"/>
  <p:notesSz cx="6858000" cy="9144000"/>
  <p:embeddedFontLst>
    <p:embeddedFont>
      <p:font typeface="Aharoni" panose="02010803020104030203" pitchFamily="2" charset="-79"/>
      <p:bold r:id="rId9"/>
    </p:embeddedFont>
    <p:embeddedFont>
      <p:font typeface="Glacial Indifference Bold" panose="020B0604020202020204" charset="0"/>
      <p:regular r:id="rId10"/>
    </p:embeddedFont>
    <p:embeddedFont>
      <p:font typeface="Open Sans" panose="020B0606030504020204" pitchFamily="34" charset="0"/>
      <p:regular r:id="rId11"/>
      <p:bold r:id="rId12"/>
      <p:italic r:id="rId13"/>
      <p:boldItalic r:id="rId14"/>
    </p:embeddedFont>
    <p:embeddedFont>
      <p:font typeface="Roca Two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6" autoAdjust="0"/>
    <p:restoredTop sz="83117" autoAdjust="0"/>
  </p:normalViewPr>
  <p:slideViewPr>
    <p:cSldViewPr>
      <p:cViewPr varScale="1">
        <p:scale>
          <a:sx n="56" d="100"/>
          <a:sy n="56" d="100"/>
        </p:scale>
        <p:origin x="4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Diabetes is a condition in which the body cannot properly use or store energy from food</a:t>
            </a:r>
          </a:p>
          <a:p>
            <a:endParaRPr lang="en-US" dirty="0"/>
          </a:p>
          <a:p>
            <a:r>
              <a:rPr lang="en-US" dirty="0"/>
              <a:t>Slide from QHC-DEC presentation “Healthy Lifestyle for Blood Sugar Management.</a:t>
            </a:r>
          </a:p>
          <a:p>
            <a:r>
              <a:rPr lang="en-US" dirty="0"/>
              <a:t>Pathophysiology of diabetes from Diabetes Canada Essentials Chapter 3.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we eat is often influenced by when we eat.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57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svg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svg"/><Relationship Id="rId11" Type="http://schemas.openxmlformats.org/officeDocument/2006/relationships/hyperlink" Target="https://www.wallpaperflare.com/round-black-and-white-analog-clock-calendar-blue-background-wallpaper-prznh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" Type="http://schemas.openxmlformats.org/officeDocument/2006/relationships/audio" Target="../media/media4.m4a"/><Relationship Id="rId16" Type="http://schemas.openxmlformats.org/officeDocument/2006/relationships/image" Target="../media/image25.png"/><Relationship Id="rId1" Type="http://schemas.microsoft.com/office/2007/relationships/media" Target="../media/media4.m4a"/><Relationship Id="rId6" Type="http://schemas.openxmlformats.org/officeDocument/2006/relationships/image" Target="../media/image22.sv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5" Type="http://schemas.openxmlformats.org/officeDocument/2006/relationships/image" Target="../media/image9.sv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Relationship Id="rId14" Type="http://schemas.openxmlformats.org/officeDocument/2006/relationships/hyperlink" Target="https://www.diabetes.ca/resources/tools-resources/basic-meal-planni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11" Type="http://schemas.openxmlformats.org/officeDocument/2006/relationships/image" Target="../media/image4.svg"/><Relationship Id="rId5" Type="http://schemas.openxmlformats.org/officeDocument/2006/relationships/image" Target="../media/image2.svg"/><Relationship Id="rId1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30.sv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3203103">
            <a:off x="-2522940" y="4860042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BEC0D4F-EE75-C4F8-3928-36403B2CC618}"/>
              </a:ext>
            </a:extLst>
          </p:cNvPr>
          <p:cNvSpPr/>
          <p:nvPr/>
        </p:nvSpPr>
        <p:spPr>
          <a:xfrm>
            <a:off x="1380500" y="7144984"/>
            <a:ext cx="2619846" cy="2374626"/>
          </a:xfrm>
          <a:prstGeom prst="roundRect">
            <a:avLst>
              <a:gd name="adj" fmla="val 7040"/>
            </a:avLst>
          </a:prstGeom>
          <a:solidFill>
            <a:schemeClr val="bg1"/>
          </a:solidFill>
          <a:ln>
            <a:solidFill>
              <a:srgbClr val="C2EF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598778" y="1565495"/>
            <a:ext cx="2276191" cy="22761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1674078" y="5026720"/>
            <a:ext cx="2276191" cy="2659214"/>
            <a:chOff x="73426" y="28575"/>
            <a:chExt cx="812800" cy="949573"/>
          </a:xfrm>
        </p:grpSpPr>
        <p:sp>
          <p:nvSpPr>
            <p:cNvPr id="3" name="Freeform 3"/>
            <p:cNvSpPr/>
            <p:nvPr/>
          </p:nvSpPr>
          <p:spPr>
            <a:xfrm>
              <a:off x="73426" y="165348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55680" y="2640015"/>
            <a:ext cx="1096975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9600" dirty="0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What is Diabetes &amp; What Can I Eat? </a:t>
            </a:r>
          </a:p>
        </p:txBody>
      </p:sp>
      <p:sp>
        <p:nvSpPr>
          <p:cNvPr id="13" name="Freeform 13"/>
          <p:cNvSpPr/>
          <p:nvPr/>
        </p:nvSpPr>
        <p:spPr>
          <a:xfrm rot="-3203103">
            <a:off x="16757262" y="2216613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8698780" y="7091117"/>
            <a:ext cx="6312620" cy="2430358"/>
          </a:xfrm>
          <a:custGeom>
            <a:avLst/>
            <a:gdLst/>
            <a:ahLst/>
            <a:cxnLst/>
            <a:rect l="l" t="t" r="r" b="b"/>
            <a:pathLst>
              <a:path w="9054222" h="3485875">
                <a:moveTo>
                  <a:pt x="0" y="0"/>
                </a:moveTo>
                <a:lnTo>
                  <a:pt x="9054222" y="0"/>
                </a:lnTo>
                <a:lnTo>
                  <a:pt x="9054222" y="3485875"/>
                </a:lnTo>
                <a:lnTo>
                  <a:pt x="0" y="3485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5" name="Group 15"/>
          <p:cNvGrpSpPr/>
          <p:nvPr/>
        </p:nvGrpSpPr>
        <p:grpSpPr>
          <a:xfrm>
            <a:off x="4231481" y="7144984"/>
            <a:ext cx="3063397" cy="2396105"/>
            <a:chOff x="0" y="-683459"/>
            <a:chExt cx="4084528" cy="319480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57575"/>
              <a:ext cx="140311" cy="1976146"/>
            </a:xfrm>
            <a:prstGeom prst="rect">
              <a:avLst/>
            </a:prstGeom>
          </p:spPr>
          <p:txBody>
            <a:bodyPr lIns="45226" tIns="45226" rIns="45226" bIns="45226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3543" y="-683459"/>
              <a:ext cx="4040985" cy="31948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670"/>
                </a:lnSpc>
                <a:spcBef>
                  <a:spcPct val="0"/>
                </a:spcBef>
              </a:pPr>
              <a:r>
                <a:rPr lang="en-US" sz="1780" dirty="0">
                  <a:solidFill>
                    <a:srgbClr val="FFFFFF">
                      <a:alpha val="58824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This program is sponsored by Boehringer Ingelheim through the K2A Challenge in Diabetes! in partnership with Bancroft Fitness and the Bancroft Community Family Health Team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80500" y="5634681"/>
            <a:ext cx="4677044" cy="637245"/>
            <a:chOff x="0" y="0"/>
            <a:chExt cx="1053224" cy="1678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53224" cy="167834"/>
            </a:xfrm>
            <a:custGeom>
              <a:avLst/>
              <a:gdLst/>
              <a:ahLst/>
              <a:cxnLst/>
              <a:rect l="l" t="t" r="r" b="b"/>
              <a:pathLst>
                <a:path w="1053224" h="167834">
                  <a:moveTo>
                    <a:pt x="83917" y="0"/>
                  </a:moveTo>
                  <a:lnTo>
                    <a:pt x="969307" y="0"/>
                  </a:lnTo>
                  <a:cubicBezTo>
                    <a:pt x="991563" y="0"/>
                    <a:pt x="1012908" y="8841"/>
                    <a:pt x="1028645" y="24579"/>
                  </a:cubicBezTo>
                  <a:cubicBezTo>
                    <a:pt x="1044383" y="40316"/>
                    <a:pt x="1053224" y="61661"/>
                    <a:pt x="1053224" y="83917"/>
                  </a:cubicBezTo>
                  <a:lnTo>
                    <a:pt x="1053224" y="83917"/>
                  </a:lnTo>
                  <a:cubicBezTo>
                    <a:pt x="1053224" y="106173"/>
                    <a:pt x="1044383" y="127518"/>
                    <a:pt x="1028645" y="143255"/>
                  </a:cubicBezTo>
                  <a:cubicBezTo>
                    <a:pt x="1012908" y="158993"/>
                    <a:pt x="991563" y="167834"/>
                    <a:pt x="96930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05322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736874" y="5866747"/>
            <a:ext cx="3936491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</a:pPr>
            <a:r>
              <a:rPr lang="en-US" sz="2400" b="1" dirty="0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Stephanie </a:t>
            </a:r>
            <a:r>
              <a:rPr lang="en-US" sz="2400" b="1" dirty="0" err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Hevenor</a:t>
            </a:r>
            <a:r>
              <a:rPr lang="en-US" sz="2400" b="1" dirty="0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, RD, CDE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32732" y="7395188"/>
            <a:ext cx="2257687" cy="903075"/>
          </a:xfrm>
          <a:custGeom>
            <a:avLst/>
            <a:gdLst/>
            <a:ahLst/>
            <a:cxnLst/>
            <a:rect l="l" t="t" r="r" b="b"/>
            <a:pathLst>
              <a:path w="2257687" h="903075">
                <a:moveTo>
                  <a:pt x="0" y="0"/>
                </a:moveTo>
                <a:lnTo>
                  <a:pt x="2257687" y="0"/>
                </a:lnTo>
                <a:lnTo>
                  <a:pt x="2257687" y="903075"/>
                </a:lnTo>
                <a:lnTo>
                  <a:pt x="0" y="903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27" name="Group 27"/>
          <p:cNvGrpSpPr/>
          <p:nvPr/>
        </p:nvGrpSpPr>
        <p:grpSpPr>
          <a:xfrm>
            <a:off x="1514414" y="8304782"/>
            <a:ext cx="2257687" cy="692917"/>
            <a:chOff x="0" y="0"/>
            <a:chExt cx="594617" cy="1824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4617" cy="182497"/>
            </a:xfrm>
            <a:custGeom>
              <a:avLst/>
              <a:gdLst/>
              <a:ahLst/>
              <a:cxnLst/>
              <a:rect l="l" t="t" r="r" b="b"/>
              <a:pathLst>
                <a:path w="594617" h="182497">
                  <a:moveTo>
                    <a:pt x="0" y="0"/>
                  </a:moveTo>
                  <a:lnTo>
                    <a:pt x="594617" y="0"/>
                  </a:lnTo>
                  <a:lnTo>
                    <a:pt x="594617" y="182497"/>
                  </a:lnTo>
                  <a:lnTo>
                    <a:pt x="0" y="182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594617" cy="23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736874" y="8620751"/>
            <a:ext cx="1824887" cy="604494"/>
          </a:xfrm>
          <a:custGeom>
            <a:avLst/>
            <a:gdLst/>
            <a:ahLst/>
            <a:cxnLst/>
            <a:rect l="l" t="t" r="r" b="b"/>
            <a:pathLst>
              <a:path w="1824887" h="604494">
                <a:moveTo>
                  <a:pt x="0" y="0"/>
                </a:moveTo>
                <a:lnTo>
                  <a:pt x="1824886" y="0"/>
                </a:lnTo>
                <a:lnTo>
                  <a:pt x="1824886" y="604493"/>
                </a:lnTo>
                <a:lnTo>
                  <a:pt x="0" y="6044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1" name="Group 31"/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A7B8D25-2295-79EC-3D96-9D93443A49CC}"/>
              </a:ext>
            </a:extLst>
          </p:cNvPr>
          <p:cNvSpPr/>
          <p:nvPr/>
        </p:nvSpPr>
        <p:spPr>
          <a:xfrm>
            <a:off x="1219200" y="537519"/>
            <a:ext cx="4838344" cy="1330100"/>
          </a:xfrm>
          <a:prstGeom prst="roundRect">
            <a:avLst/>
          </a:prstGeom>
          <a:solidFill>
            <a:schemeClr val="bg1"/>
          </a:solidFill>
          <a:ln>
            <a:solidFill>
              <a:srgbClr val="C2EF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Freeform 25"/>
          <p:cNvSpPr/>
          <p:nvPr/>
        </p:nvSpPr>
        <p:spPr>
          <a:xfrm>
            <a:off x="1487964" y="767390"/>
            <a:ext cx="4196629" cy="923258"/>
          </a:xfrm>
          <a:custGeom>
            <a:avLst/>
            <a:gdLst/>
            <a:ahLst/>
            <a:cxnLst/>
            <a:rect l="l" t="t" r="r" b="b"/>
            <a:pathLst>
              <a:path w="4196629" h="923258">
                <a:moveTo>
                  <a:pt x="0" y="0"/>
                </a:moveTo>
                <a:lnTo>
                  <a:pt x="4196629" y="0"/>
                </a:lnTo>
                <a:lnTo>
                  <a:pt x="4196629" y="923258"/>
                </a:lnTo>
                <a:lnTo>
                  <a:pt x="0" y="923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A3F4F1-2BA1-EB51-FCC9-433C40735320}"/>
              </a:ext>
            </a:extLst>
          </p:cNvPr>
          <p:cNvGrpSpPr/>
          <p:nvPr/>
        </p:nvGrpSpPr>
        <p:grpSpPr>
          <a:xfrm>
            <a:off x="12595681" y="3219892"/>
            <a:ext cx="3564682" cy="3462560"/>
            <a:chOff x="12277273" y="3940769"/>
            <a:chExt cx="3564682" cy="3462560"/>
          </a:xfrm>
        </p:grpSpPr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id="{42C8D427-42D5-E623-D818-E3C4B26686E2}"/>
                </a:ext>
              </a:extLst>
            </p:cNvPr>
            <p:cNvSpPr/>
            <p:nvPr/>
          </p:nvSpPr>
          <p:spPr>
            <a:xfrm rot="7497946" flipH="1">
              <a:off x="12328334" y="3889708"/>
              <a:ext cx="3462560" cy="3564682"/>
            </a:xfrm>
            <a:custGeom>
              <a:avLst/>
              <a:gdLst/>
              <a:ahLst/>
              <a:cxnLst/>
              <a:rect l="l" t="t" r="r" b="b"/>
              <a:pathLst>
                <a:path w="3314919" h="3412686">
                  <a:moveTo>
                    <a:pt x="3314919" y="0"/>
                  </a:moveTo>
                  <a:lnTo>
                    <a:pt x="0" y="0"/>
                  </a:lnTo>
                  <a:lnTo>
                    <a:pt x="0" y="3412686"/>
                  </a:lnTo>
                  <a:lnTo>
                    <a:pt x="3314919" y="3412686"/>
                  </a:lnTo>
                  <a:lnTo>
                    <a:pt x="3314919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grpSp>
          <p:nvGrpSpPr>
            <p:cNvPr id="7" name="Group 35">
              <a:extLst>
                <a:ext uri="{FF2B5EF4-FFF2-40B4-BE49-F238E27FC236}">
                  <a16:creationId xmlns:a16="http://schemas.microsoft.com/office/drawing/2014/main" id="{E64050AF-EAC5-AB3D-257D-FE80D3CD23C5}"/>
                </a:ext>
              </a:extLst>
            </p:cNvPr>
            <p:cNvGrpSpPr/>
            <p:nvPr/>
          </p:nvGrpSpPr>
          <p:grpSpPr>
            <a:xfrm>
              <a:off x="12506840" y="4117342"/>
              <a:ext cx="3105547" cy="3105547"/>
              <a:chOff x="-22331" y="-12732"/>
              <a:chExt cx="812800" cy="812800"/>
            </a:xfrm>
          </p:grpSpPr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99A9689E-468A-6779-EF7B-B35FA871E697}"/>
                  </a:ext>
                </a:extLst>
              </p:cNvPr>
              <p:cNvSpPr/>
              <p:nvPr/>
            </p:nvSpPr>
            <p:spPr>
              <a:xfrm>
                <a:off x="-22331" y="-1273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5700" r="-72077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CA" dirty="0"/>
              </a:p>
            </p:txBody>
          </p:sp>
        </p:grpSp>
      </p:grpSp>
      <p:pic>
        <p:nvPicPr>
          <p:cNvPr id="5" name="Nutrition 1, Slide 1">
            <a:hlinkClick r:id="" action="ppaction://media"/>
            <a:extLst>
              <a:ext uri="{FF2B5EF4-FFF2-40B4-BE49-F238E27FC236}">
                <a16:creationId xmlns:a16="http://schemas.microsoft.com/office/drawing/2014/main" id="{A4CA49AB-8306-EFC2-D008-55CB00574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15302" y="85434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6"/>
    </mc:Choice>
    <mc:Fallback>
      <p:transition spd="slow" advTm="1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07030">
            <a:off x="8084038" y="4307078"/>
            <a:ext cx="17849771" cy="6916786"/>
          </a:xfrm>
          <a:custGeom>
            <a:avLst/>
            <a:gdLst/>
            <a:ahLst/>
            <a:cxnLst/>
            <a:rect l="l" t="t" r="r" b="b"/>
            <a:pathLst>
              <a:path w="17849771" h="6916786">
                <a:moveTo>
                  <a:pt x="0" y="0"/>
                </a:moveTo>
                <a:lnTo>
                  <a:pt x="17849771" y="0"/>
                </a:lnTo>
                <a:lnTo>
                  <a:pt x="17849771" y="6916786"/>
                </a:lnTo>
                <a:lnTo>
                  <a:pt x="0" y="691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 rot="-1343824">
            <a:off x="-2690486" y="4175999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4B2297-B05F-AAAA-E211-2A227A86A61D}"/>
              </a:ext>
            </a:extLst>
          </p:cNvPr>
          <p:cNvGrpSpPr/>
          <p:nvPr/>
        </p:nvGrpSpPr>
        <p:grpSpPr>
          <a:xfrm>
            <a:off x="1083308" y="567247"/>
            <a:ext cx="4838344" cy="1330100"/>
            <a:chOff x="12953181" y="8223320"/>
            <a:chExt cx="4838344" cy="13301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EB49C26-F57B-1D68-16F8-AAB8D7FC7366}"/>
                </a:ext>
              </a:extLst>
            </p:cNvPr>
            <p:cNvSpPr/>
            <p:nvPr/>
          </p:nvSpPr>
          <p:spPr>
            <a:xfrm>
              <a:off x="12953181" y="8223320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7D522C42-011C-0F37-ABAF-5B299BF4A35E}"/>
                </a:ext>
              </a:extLst>
            </p:cNvPr>
            <p:cNvSpPr/>
            <p:nvPr/>
          </p:nvSpPr>
          <p:spPr>
            <a:xfrm>
              <a:off x="13221945" y="8453191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" name="TextBox 15">
            <a:extLst>
              <a:ext uri="{FF2B5EF4-FFF2-40B4-BE49-F238E27FC236}">
                <a16:creationId xmlns:a16="http://schemas.microsoft.com/office/drawing/2014/main" id="{A079A743-4333-F034-7F62-AFDD2DA114C6}"/>
              </a:ext>
            </a:extLst>
          </p:cNvPr>
          <p:cNvSpPr txBox="1"/>
          <p:nvPr/>
        </p:nvSpPr>
        <p:spPr>
          <a:xfrm>
            <a:off x="1490946" y="2349646"/>
            <a:ext cx="516795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8000" spc="-202" dirty="0">
                <a:solidFill>
                  <a:srgbClr val="023E80"/>
                </a:solidFill>
                <a:latin typeface="Roca Two"/>
                <a:ea typeface="Roca Two"/>
                <a:cs typeface="Roca Two"/>
                <a:sym typeface="Roca Two"/>
              </a:rPr>
              <a:t>What Is Diabetes? 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B9CEE243-A367-6A2B-F350-676782A25F96}"/>
              </a:ext>
            </a:extLst>
          </p:cNvPr>
          <p:cNvGrpSpPr/>
          <p:nvPr/>
        </p:nvGrpSpPr>
        <p:grpSpPr>
          <a:xfrm>
            <a:off x="12313158" y="7805798"/>
            <a:ext cx="909893" cy="909893"/>
            <a:chOff x="0" y="0"/>
            <a:chExt cx="812800" cy="812800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6367395-FB31-9C7D-9FF9-749351DDFE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1CB09E6C-B4F1-BB26-2FBA-11BDE53D49B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12">
            <a:extLst>
              <a:ext uri="{FF2B5EF4-FFF2-40B4-BE49-F238E27FC236}">
                <a16:creationId xmlns:a16="http://schemas.microsoft.com/office/drawing/2014/main" id="{30638DDD-DC80-5FF0-EB14-FF9AF78EFB18}"/>
              </a:ext>
            </a:extLst>
          </p:cNvPr>
          <p:cNvSpPr/>
          <p:nvPr/>
        </p:nvSpPr>
        <p:spPr>
          <a:xfrm rot="-104768">
            <a:off x="12185194" y="5120849"/>
            <a:ext cx="2769374" cy="488102"/>
          </a:xfrm>
          <a:custGeom>
            <a:avLst/>
            <a:gdLst/>
            <a:ahLst/>
            <a:cxnLst/>
            <a:rect l="l" t="t" r="r" b="b"/>
            <a:pathLst>
              <a:path w="2537794" h="447286">
                <a:moveTo>
                  <a:pt x="0" y="0"/>
                </a:moveTo>
                <a:lnTo>
                  <a:pt x="2537794" y="0"/>
                </a:lnTo>
                <a:lnTo>
                  <a:pt x="2537794" y="447286"/>
                </a:lnTo>
                <a:lnTo>
                  <a:pt x="0" y="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368C5B1A-635E-4160-39DF-B6ECEB1173F1}"/>
              </a:ext>
            </a:extLst>
          </p:cNvPr>
          <p:cNvSpPr txBox="1"/>
          <p:nvPr/>
        </p:nvSpPr>
        <p:spPr>
          <a:xfrm>
            <a:off x="7289707" y="6301288"/>
            <a:ext cx="6365965" cy="381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00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7227E5-D796-9CE1-0EDA-6BB519181B70}"/>
              </a:ext>
            </a:extLst>
          </p:cNvPr>
          <p:cNvPicPr/>
          <p:nvPr/>
        </p:nvPicPr>
        <p:blipFill rotWithShape="1">
          <a:blip r:embed="rId12"/>
          <a:srcRect l="8657" t="15631" r="10702" b="5211"/>
          <a:stretch/>
        </p:blipFill>
        <p:spPr bwMode="auto">
          <a:xfrm>
            <a:off x="6833457" y="797118"/>
            <a:ext cx="10477328" cy="8481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7" descr="ANd9GcStDwg66L5lL_ZuSHv8lE_-58336uuZ3lt2kE_t8Z9aSB6conUMnZNaDN1A">
            <a:extLst>
              <a:ext uri="{FF2B5EF4-FFF2-40B4-BE49-F238E27FC236}">
                <a16:creationId xmlns:a16="http://schemas.microsoft.com/office/drawing/2014/main" id="{F03BD5A3-3EF4-2643-3A90-40FBE756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954" y="6629229"/>
            <a:ext cx="1372030" cy="93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9">
            <a:extLst>
              <a:ext uri="{FF2B5EF4-FFF2-40B4-BE49-F238E27FC236}">
                <a16:creationId xmlns:a16="http://schemas.microsoft.com/office/drawing/2014/main" id="{AC17849B-10A4-6ECE-F131-E64F699E0EE2}"/>
              </a:ext>
            </a:extLst>
          </p:cNvPr>
          <p:cNvSpPr>
            <a:spLocks noChangeArrowheads="1"/>
          </p:cNvSpPr>
          <p:nvPr/>
        </p:nvSpPr>
        <p:spPr bwMode="auto">
          <a:xfrm rot="12940584" flipV="1">
            <a:off x="15358886" y="6481616"/>
            <a:ext cx="1042016" cy="200087"/>
          </a:xfrm>
          <a:prstGeom prst="rightArrow">
            <a:avLst>
              <a:gd name="adj1" fmla="val 50000"/>
              <a:gd name="adj2" fmla="val 1301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2CCF0969-10D4-BC93-F239-DCFCB3A05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7197" y="2516248"/>
            <a:ext cx="2237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CA" alt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STOMACH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3FC946E1-FC71-22A0-3400-3030243E2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5193" y="3364537"/>
            <a:ext cx="2520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CA" alt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PANCREAS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F72B5ECF-5443-5251-11F8-15861F6E8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3415" y="4974042"/>
            <a:ext cx="16050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CA" alt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INTESTINES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CC3BD354-C3D2-801F-DC8A-F956DE98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7197" y="6192044"/>
            <a:ext cx="2489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CA" alt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LIVER</a:t>
            </a: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68C1187E-FB1F-53F7-FBFE-004B3FF4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317" y="7062838"/>
            <a:ext cx="1452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CA" alt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CELL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A9DB2-541D-826E-21FC-399A17DBFA61}"/>
              </a:ext>
            </a:extLst>
          </p:cNvPr>
          <p:cNvSpPr/>
          <p:nvPr/>
        </p:nvSpPr>
        <p:spPr>
          <a:xfrm>
            <a:off x="7289707" y="1257300"/>
            <a:ext cx="278354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0120FD-CC5F-BD4C-0FA6-CC262F38ECFD}"/>
              </a:ext>
            </a:extLst>
          </p:cNvPr>
          <p:cNvSpPr txBox="1"/>
          <p:nvPr/>
        </p:nvSpPr>
        <p:spPr>
          <a:xfrm>
            <a:off x="6982329" y="988628"/>
            <a:ext cx="30496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+mj-lt"/>
              </a:rPr>
              <a:t>Healthy Pancreas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EA480C-1CF7-9B21-0135-832D533CB837}"/>
              </a:ext>
            </a:extLst>
          </p:cNvPr>
          <p:cNvSpPr/>
          <p:nvPr/>
        </p:nvSpPr>
        <p:spPr>
          <a:xfrm>
            <a:off x="12106829" y="988628"/>
            <a:ext cx="3642027" cy="67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FBEF09-6BF3-4480-0985-0228B1CCF418}"/>
              </a:ext>
            </a:extLst>
          </p:cNvPr>
          <p:cNvSpPr txBox="1"/>
          <p:nvPr/>
        </p:nvSpPr>
        <p:spPr>
          <a:xfrm>
            <a:off x="12148079" y="1008035"/>
            <a:ext cx="345555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+mj-lt"/>
              </a:rPr>
              <a:t>Diabetes/Prediabetes</a:t>
            </a:r>
          </a:p>
        </p:txBody>
      </p:sp>
      <p:pic>
        <p:nvPicPr>
          <p:cNvPr id="10" name="Nutrition 1, Slide 2">
            <a:hlinkClick r:id="" action="ppaction://media"/>
            <a:extLst>
              <a:ext uri="{FF2B5EF4-FFF2-40B4-BE49-F238E27FC236}">
                <a16:creationId xmlns:a16="http://schemas.microsoft.com/office/drawing/2014/main" id="{A9800212-6B02-65A2-0FB4-E280A9896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68615" y="942412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"/>
    </mc:Choice>
    <mc:Fallback>
      <p:transition spd="slow" advTm="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79663" y="2413274"/>
            <a:ext cx="1667613" cy="16676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700000">
            <a:off x="-2827514" y="2598953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1126353" y="3056152"/>
            <a:ext cx="14574231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330"/>
              </a:lnSpc>
              <a:spcBef>
                <a:spcPct val="0"/>
              </a:spcBef>
            </a:pPr>
            <a:r>
              <a:rPr lang="en-US" sz="8000" spc="-202" dirty="0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When Should I Eat?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1B4157-F020-C662-0A31-60881B42752C}"/>
              </a:ext>
            </a:extLst>
          </p:cNvPr>
          <p:cNvGrpSpPr/>
          <p:nvPr/>
        </p:nvGrpSpPr>
        <p:grpSpPr>
          <a:xfrm>
            <a:off x="1083308" y="567247"/>
            <a:ext cx="4838344" cy="1330100"/>
            <a:chOff x="12953181" y="8223320"/>
            <a:chExt cx="4838344" cy="13301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EC31FA5-C0FF-4C4F-C23E-B46C001656A4}"/>
                </a:ext>
              </a:extLst>
            </p:cNvPr>
            <p:cNvSpPr/>
            <p:nvPr/>
          </p:nvSpPr>
          <p:spPr>
            <a:xfrm>
              <a:off x="12953181" y="8223320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ECB17BAF-A52F-8FF3-0994-171588116914}"/>
                </a:ext>
              </a:extLst>
            </p:cNvPr>
            <p:cNvSpPr/>
            <p:nvPr/>
          </p:nvSpPr>
          <p:spPr>
            <a:xfrm>
              <a:off x="13221945" y="8453191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F436C045-D857-2425-20D3-5D3D71A69CE9}"/>
              </a:ext>
            </a:extLst>
          </p:cNvPr>
          <p:cNvSpPr/>
          <p:nvPr/>
        </p:nvSpPr>
        <p:spPr>
          <a:xfrm rot="7497946" flipH="1">
            <a:off x="2303286" y="4114832"/>
            <a:ext cx="4652126" cy="4789331"/>
          </a:xfrm>
          <a:custGeom>
            <a:avLst/>
            <a:gdLst/>
            <a:ahLst/>
            <a:cxnLst/>
            <a:rect l="l" t="t" r="r" b="b"/>
            <a:pathLst>
              <a:path w="3876163" h="3990483">
                <a:moveTo>
                  <a:pt x="3876164" y="0"/>
                </a:moveTo>
                <a:lnTo>
                  <a:pt x="0" y="0"/>
                </a:lnTo>
                <a:lnTo>
                  <a:pt x="0" y="3990483"/>
                </a:lnTo>
                <a:lnTo>
                  <a:pt x="3876164" y="3990483"/>
                </a:lnTo>
                <a:lnTo>
                  <a:pt x="38761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5CE63E-8069-E00A-5499-E10A17CBB1F4}"/>
              </a:ext>
            </a:extLst>
          </p:cNvPr>
          <p:cNvSpPr txBox="1">
            <a:spLocks noChangeArrowheads="1"/>
          </p:cNvSpPr>
          <p:nvPr/>
        </p:nvSpPr>
        <p:spPr>
          <a:xfrm>
            <a:off x="7716952" y="4454875"/>
            <a:ext cx="6956288" cy="3730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meals per day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Meals should be 4-6 hours apart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Example: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8:00 AM - Breakfast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12:00 PM - Lunch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5:00 PM - Supper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2-3 snacks per day if hungry in between meals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7429D9-E248-1E29-ABA5-ABBFE95CB9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7595" t="2765" r="19643" b="3003"/>
          <a:stretch/>
        </p:blipFill>
        <p:spPr>
          <a:xfrm>
            <a:off x="2885109" y="4705068"/>
            <a:ext cx="3506367" cy="3511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19DE90-F0C2-4C68-6750-45670C3E2005}"/>
              </a:ext>
            </a:extLst>
          </p:cNvPr>
          <p:cNvSpPr txBox="1"/>
          <p:nvPr/>
        </p:nvSpPr>
        <p:spPr>
          <a:xfrm>
            <a:off x="228600" y="9877713"/>
            <a:ext cx="119442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Sievenpiper</a:t>
            </a:r>
            <a:r>
              <a:rPr lang="en-US" sz="1000" dirty="0">
                <a:solidFill>
                  <a:schemeClr val="bg1"/>
                </a:solidFill>
              </a:rPr>
              <a:t>, J. L., Chan, C. B., </a:t>
            </a:r>
            <a:r>
              <a:rPr lang="en-US" sz="1000" dirty="0" err="1">
                <a:solidFill>
                  <a:schemeClr val="bg1"/>
                </a:solidFill>
              </a:rPr>
              <a:t>Dworatzek</a:t>
            </a:r>
            <a:r>
              <a:rPr lang="en-US" sz="1000" dirty="0">
                <a:solidFill>
                  <a:schemeClr val="bg1"/>
                </a:solidFill>
              </a:rPr>
              <a:t>, P. D., Freeze, C., Williams, S. L., &amp; Diabetes Canada Clinical Practice Guidelines 	Expert Committee. (2018). Nutrition therapy. </a:t>
            </a:r>
            <a:r>
              <a:rPr lang="en-US" sz="1000" i="1" dirty="0">
                <a:solidFill>
                  <a:schemeClr val="bg1"/>
                </a:solidFill>
              </a:rPr>
              <a:t>Canadian journal of diabetes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i="1" dirty="0">
                <a:solidFill>
                  <a:schemeClr val="bg1"/>
                </a:solidFill>
              </a:rPr>
              <a:t>42</a:t>
            </a:r>
            <a:r>
              <a:rPr lang="en-US" sz="1000" dirty="0">
                <a:solidFill>
                  <a:schemeClr val="bg1"/>
                </a:solidFill>
              </a:rPr>
              <a:t>, S64-S79.</a:t>
            </a:r>
          </a:p>
        </p:txBody>
      </p:sp>
      <p:pic>
        <p:nvPicPr>
          <p:cNvPr id="5" name="Nutrition 1, Slide 3">
            <a:hlinkClick r:id="" action="ppaction://media"/>
            <a:extLst>
              <a:ext uri="{FF2B5EF4-FFF2-40B4-BE49-F238E27FC236}">
                <a16:creationId xmlns:a16="http://schemas.microsoft.com/office/drawing/2014/main" id="{212EF60D-0AFB-24B7-D762-079D10B9F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344503" y="8801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92"/>
    </mc:Choice>
    <mc:Fallback>
      <p:transition spd="slow" advTm="13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99543" y="2814558"/>
            <a:ext cx="1447123" cy="144712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1AEEE7B8-161D-F25D-82C4-00FC972CCA97}"/>
              </a:ext>
            </a:extLst>
          </p:cNvPr>
          <p:cNvSpPr/>
          <p:nvPr/>
        </p:nvSpPr>
        <p:spPr>
          <a:xfrm rot="4037" flipH="1">
            <a:off x="7532825" y="3093471"/>
            <a:ext cx="3554979" cy="3659827"/>
          </a:xfrm>
          <a:custGeom>
            <a:avLst/>
            <a:gdLst/>
            <a:ahLst/>
            <a:cxnLst/>
            <a:rect l="l" t="t" r="r" b="b"/>
            <a:pathLst>
              <a:path w="5332469" h="5489740">
                <a:moveTo>
                  <a:pt x="5332469" y="0"/>
                </a:moveTo>
                <a:lnTo>
                  <a:pt x="0" y="0"/>
                </a:lnTo>
                <a:lnTo>
                  <a:pt x="0" y="5489740"/>
                </a:lnTo>
                <a:lnTo>
                  <a:pt x="5332469" y="5489740"/>
                </a:lnTo>
                <a:lnTo>
                  <a:pt x="533246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3" name="Freeform 13"/>
          <p:cNvSpPr/>
          <p:nvPr/>
        </p:nvSpPr>
        <p:spPr>
          <a:xfrm rot="1915918">
            <a:off x="4813003" y="9607068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 rot="9610075">
            <a:off x="16113065" y="4909619"/>
            <a:ext cx="14295697" cy="5539583"/>
          </a:xfrm>
          <a:custGeom>
            <a:avLst/>
            <a:gdLst/>
            <a:ahLst/>
            <a:cxnLst/>
            <a:rect l="l" t="t" r="r" b="b"/>
            <a:pathLst>
              <a:path w="14295697" h="5539583">
                <a:moveTo>
                  <a:pt x="0" y="0"/>
                </a:moveTo>
                <a:lnTo>
                  <a:pt x="14295697" y="0"/>
                </a:lnTo>
                <a:lnTo>
                  <a:pt x="14295697" y="5539583"/>
                </a:lnTo>
                <a:lnTo>
                  <a:pt x="0" y="55395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1088492" y="2666969"/>
            <a:ext cx="8920418" cy="90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94"/>
              </a:lnSpc>
              <a:spcBef>
                <a:spcPct val="0"/>
              </a:spcBef>
            </a:pPr>
            <a:r>
              <a:rPr lang="en-US" sz="7216" spc="-303" dirty="0">
                <a:solidFill>
                  <a:srgbClr val="023E80"/>
                </a:solidFill>
                <a:latin typeface="Roca Two"/>
                <a:ea typeface="Roca Two"/>
                <a:cs typeface="Roca Two"/>
                <a:sym typeface="Roca Two"/>
              </a:rPr>
              <a:t>What should I eat?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BED4DC-9026-7EAC-059B-51FBFF3A9F34}"/>
              </a:ext>
            </a:extLst>
          </p:cNvPr>
          <p:cNvGrpSpPr/>
          <p:nvPr/>
        </p:nvGrpSpPr>
        <p:grpSpPr>
          <a:xfrm>
            <a:off x="1083308" y="567247"/>
            <a:ext cx="4838344" cy="1330100"/>
            <a:chOff x="12953181" y="8223320"/>
            <a:chExt cx="4838344" cy="13301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79C1B51-18D6-4E7F-06C3-C5F7B377D3D4}"/>
                </a:ext>
              </a:extLst>
            </p:cNvPr>
            <p:cNvSpPr/>
            <p:nvPr/>
          </p:nvSpPr>
          <p:spPr>
            <a:xfrm>
              <a:off x="12953181" y="8223320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588A5697-AE62-D2EC-190D-6C22AFCE95B8}"/>
                </a:ext>
              </a:extLst>
            </p:cNvPr>
            <p:cNvSpPr/>
            <p:nvPr/>
          </p:nvSpPr>
          <p:spPr>
            <a:xfrm>
              <a:off x="13221945" y="8453191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9E376412-EBB0-6163-7D54-55A53EDA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12" y="3987458"/>
            <a:ext cx="3916288" cy="535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7AAD7-7435-EACD-A093-036C9288AD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7317" y="567247"/>
            <a:ext cx="7082901" cy="9032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A3358C-96F9-5C91-5690-84DB6F9C28EE}"/>
              </a:ext>
            </a:extLst>
          </p:cNvPr>
          <p:cNvSpPr txBox="1"/>
          <p:nvPr/>
        </p:nvSpPr>
        <p:spPr>
          <a:xfrm>
            <a:off x="201644" y="9620393"/>
            <a:ext cx="104108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Centretown Community Health Centre. (2018). </a:t>
            </a:r>
            <a:r>
              <a:rPr lang="en-US" sz="1100" i="1" dirty="0"/>
              <a:t>Diabetes Food </a:t>
            </a:r>
            <a:r>
              <a:rPr lang="en-US" sz="1100" dirty="0"/>
              <a:t>Guide. https://diabeteseducation.ca/en/For%20HC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0B66E-A340-F9A8-EF47-780EDFE7A4FF}"/>
              </a:ext>
            </a:extLst>
          </p:cNvPr>
          <p:cNvSpPr txBox="1"/>
          <p:nvPr/>
        </p:nvSpPr>
        <p:spPr>
          <a:xfrm>
            <a:off x="201644" y="9851760"/>
            <a:ext cx="104108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Government of Canada. (2025). Canada’s</a:t>
            </a:r>
            <a:r>
              <a:rPr lang="en-US" sz="1100" i="1" dirty="0"/>
              <a:t> Food </a:t>
            </a:r>
            <a:r>
              <a:rPr lang="en-US" sz="1100" dirty="0"/>
              <a:t>Guide. https://food-guide.canada.ca/en/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81000" y="3084710"/>
            <a:ext cx="5334743" cy="5262744"/>
            <a:chOff x="0" y="0"/>
            <a:chExt cx="7007920" cy="6913339"/>
          </a:xfrm>
        </p:grpSpPr>
        <p:sp>
          <p:nvSpPr>
            <p:cNvPr id="6" name="Freeform 6"/>
            <p:cNvSpPr/>
            <p:nvPr/>
          </p:nvSpPr>
          <p:spPr>
            <a:xfrm rot="6596603" flipH="1">
              <a:off x="826823" y="700576"/>
              <a:ext cx="5354274" cy="5512188"/>
            </a:xfrm>
            <a:custGeom>
              <a:avLst/>
              <a:gdLst/>
              <a:ahLst/>
              <a:cxnLst/>
              <a:rect l="l" t="t" r="r" b="b"/>
              <a:pathLst>
                <a:path w="5354274" h="5512188">
                  <a:moveTo>
                    <a:pt x="5354274" y="0"/>
                  </a:moveTo>
                  <a:lnTo>
                    <a:pt x="0" y="0"/>
                  </a:lnTo>
                  <a:lnTo>
                    <a:pt x="0" y="5512187"/>
                  </a:lnTo>
                  <a:lnTo>
                    <a:pt x="5354274" y="5512187"/>
                  </a:lnTo>
                  <a:lnTo>
                    <a:pt x="535427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008314" y="972214"/>
              <a:ext cx="4976803" cy="497680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11970" t="-14498" r="-23499" b="-9291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CA"/>
              </a:p>
            </p:txBody>
          </p:sp>
        </p:grpSp>
      </p:grpSp>
      <p:pic>
        <p:nvPicPr>
          <p:cNvPr id="16" name="Nutrition 1, Slide 4">
            <a:hlinkClick r:id="" action="ppaction://media"/>
            <a:extLst>
              <a:ext uri="{FF2B5EF4-FFF2-40B4-BE49-F238E27FC236}">
                <a16:creationId xmlns:a16="http://schemas.microsoft.com/office/drawing/2014/main" id="{690C12E2-F127-F53B-B1A6-AA14CEA57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51063" y="924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11"/>
    </mc:Choice>
    <mc:Fallback>
      <p:transition spd="slow" advTm="14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13786" y="3001721"/>
            <a:ext cx="1667613" cy="16676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71776" y="8242502"/>
            <a:ext cx="833806" cy="8338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90806" y="3149728"/>
            <a:ext cx="8611061" cy="884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94"/>
              </a:lnSpc>
              <a:spcBef>
                <a:spcPct val="0"/>
              </a:spcBef>
            </a:pPr>
            <a:r>
              <a:rPr lang="en-US" sz="7216" spc="-303" dirty="0">
                <a:solidFill>
                  <a:srgbClr val="023E80"/>
                </a:solidFill>
                <a:latin typeface="Roca Two"/>
                <a:ea typeface="Roca Two"/>
                <a:cs typeface="Roca Two"/>
                <a:sym typeface="Roca Two"/>
              </a:rPr>
              <a:t>Summary: </a:t>
            </a:r>
          </a:p>
        </p:txBody>
      </p:sp>
      <p:sp>
        <p:nvSpPr>
          <p:cNvPr id="9" name="Freeform 9"/>
          <p:cNvSpPr/>
          <p:nvPr/>
        </p:nvSpPr>
        <p:spPr>
          <a:xfrm rot="2700000">
            <a:off x="-6402434" y="5799907"/>
            <a:ext cx="17849771" cy="6916786"/>
          </a:xfrm>
          <a:custGeom>
            <a:avLst/>
            <a:gdLst/>
            <a:ahLst/>
            <a:cxnLst/>
            <a:rect l="l" t="t" r="r" b="b"/>
            <a:pathLst>
              <a:path w="17849771" h="6916786">
                <a:moveTo>
                  <a:pt x="0" y="0"/>
                </a:moveTo>
                <a:lnTo>
                  <a:pt x="17849771" y="0"/>
                </a:lnTo>
                <a:lnTo>
                  <a:pt x="17849771" y="6916786"/>
                </a:lnTo>
                <a:lnTo>
                  <a:pt x="0" y="6916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 flipH="1">
            <a:off x="1553380" y="2713769"/>
            <a:ext cx="5644286" cy="5810754"/>
          </a:xfrm>
          <a:custGeom>
            <a:avLst/>
            <a:gdLst/>
            <a:ahLst/>
            <a:cxnLst/>
            <a:rect l="l" t="t" r="r" b="b"/>
            <a:pathLst>
              <a:path w="5644286" h="5810754">
                <a:moveTo>
                  <a:pt x="5644287" y="0"/>
                </a:moveTo>
                <a:lnTo>
                  <a:pt x="0" y="0"/>
                </a:lnTo>
                <a:lnTo>
                  <a:pt x="0" y="5810754"/>
                </a:lnTo>
                <a:lnTo>
                  <a:pt x="5644287" y="5810754"/>
                </a:lnTo>
                <a:lnTo>
                  <a:pt x="56442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 rot="-1343824">
            <a:off x="17082642" y="2903468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 rot="-104768">
            <a:off x="13381048" y="4699486"/>
            <a:ext cx="2537794" cy="447286"/>
          </a:xfrm>
          <a:custGeom>
            <a:avLst/>
            <a:gdLst/>
            <a:ahLst/>
            <a:cxnLst/>
            <a:rect l="l" t="t" r="r" b="b"/>
            <a:pathLst>
              <a:path w="2537794" h="447286">
                <a:moveTo>
                  <a:pt x="0" y="0"/>
                </a:moveTo>
                <a:lnTo>
                  <a:pt x="2537794" y="0"/>
                </a:lnTo>
                <a:lnTo>
                  <a:pt x="2537794" y="447287"/>
                </a:lnTo>
                <a:lnTo>
                  <a:pt x="0" y="447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5" name="Group 15"/>
          <p:cNvGrpSpPr/>
          <p:nvPr/>
        </p:nvGrpSpPr>
        <p:grpSpPr>
          <a:xfrm>
            <a:off x="1271889" y="6726933"/>
            <a:ext cx="1932473" cy="193247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596869" y="2900080"/>
            <a:ext cx="5341735" cy="5355122"/>
          </a:xfrm>
          <a:custGeom>
            <a:avLst/>
            <a:gdLst/>
            <a:ahLst/>
            <a:cxnLst/>
            <a:rect l="l" t="t" r="r" b="b"/>
            <a:pathLst>
              <a:path w="3021373" h="3028945">
                <a:moveTo>
                  <a:pt x="0" y="0"/>
                </a:moveTo>
                <a:lnTo>
                  <a:pt x="3021373" y="0"/>
                </a:lnTo>
                <a:lnTo>
                  <a:pt x="3021373" y="3028945"/>
                </a:lnTo>
                <a:lnTo>
                  <a:pt x="0" y="30289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9" name="TextBox 19"/>
          <p:cNvSpPr txBox="1"/>
          <p:nvPr/>
        </p:nvSpPr>
        <p:spPr>
          <a:xfrm>
            <a:off x="8309857" y="4182477"/>
            <a:ext cx="8255560" cy="4468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50"/>
              </a:lnSpc>
            </a:pPr>
            <a:r>
              <a:rPr lang="en-US" sz="2900" b="1" dirty="0">
                <a:solidFill>
                  <a:srgbClr val="000000">
                    <a:alpha val="5882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Diabetes: </a:t>
            </a:r>
            <a:r>
              <a:rPr lang="en-US" sz="2900" dirty="0">
                <a:solidFill>
                  <a:srgbClr val="000000">
                    <a:alpha val="5882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a condition in which your body cannot properly use or store energy from food</a:t>
            </a:r>
          </a:p>
          <a:p>
            <a:pPr algn="l">
              <a:lnSpc>
                <a:spcPts val="4350"/>
              </a:lnSpc>
            </a:pPr>
            <a:r>
              <a:rPr lang="en-US" sz="2900" dirty="0">
                <a:solidFill>
                  <a:srgbClr val="000000">
                    <a:alpha val="5882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Aim for 3 meals per day, 4-6 hours apart</a:t>
            </a:r>
          </a:p>
          <a:p>
            <a:pPr algn="l">
              <a:lnSpc>
                <a:spcPts val="4350"/>
              </a:lnSpc>
            </a:pPr>
            <a:r>
              <a:rPr lang="en-US" sz="2900" dirty="0">
                <a:solidFill>
                  <a:srgbClr val="000000">
                    <a:alpha val="5882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Try to include a variety of foods from all the food groups. </a:t>
            </a:r>
          </a:p>
          <a:p>
            <a:pPr algn="l">
              <a:lnSpc>
                <a:spcPts val="4350"/>
              </a:lnSpc>
            </a:pPr>
            <a:r>
              <a:rPr lang="en-US" sz="2900" dirty="0">
                <a:solidFill>
                  <a:srgbClr val="000000">
                    <a:alpha val="58824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Aim for a balanced plate: ¼ plate protein, ¼ plate whole grains and ½ plate vegetables and fruit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92FF99-F5E7-F4F8-C20D-3B8D956A031D}"/>
              </a:ext>
            </a:extLst>
          </p:cNvPr>
          <p:cNvGrpSpPr/>
          <p:nvPr/>
        </p:nvGrpSpPr>
        <p:grpSpPr>
          <a:xfrm>
            <a:off x="1083308" y="567247"/>
            <a:ext cx="4838344" cy="1330100"/>
            <a:chOff x="12953181" y="8223320"/>
            <a:chExt cx="4838344" cy="13301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B2612-BC31-33A9-FB20-2C7D03A483AC}"/>
                </a:ext>
              </a:extLst>
            </p:cNvPr>
            <p:cNvSpPr/>
            <p:nvPr/>
          </p:nvSpPr>
          <p:spPr>
            <a:xfrm>
              <a:off x="12953181" y="8223320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9BD6A97B-8059-CE07-C2CB-6B4F3629D38C}"/>
                </a:ext>
              </a:extLst>
            </p:cNvPr>
            <p:cNvSpPr/>
            <p:nvPr/>
          </p:nvSpPr>
          <p:spPr>
            <a:xfrm>
              <a:off x="13221945" y="8453191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95E881-2E7C-C381-2BC4-A6841EED58A5}"/>
              </a:ext>
            </a:extLst>
          </p:cNvPr>
          <p:cNvSpPr txBox="1"/>
          <p:nvPr/>
        </p:nvSpPr>
        <p:spPr>
          <a:xfrm>
            <a:off x="1083308" y="9719753"/>
            <a:ext cx="10967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Diabetes Canada. (2025). </a:t>
            </a:r>
            <a:r>
              <a:rPr lang="en-US" sz="1600" i="1" dirty="0"/>
              <a:t>Basic meal planning. </a:t>
            </a:r>
            <a:r>
              <a:rPr lang="en-US" sz="1600" i="1" dirty="0">
                <a:hlinkClick r:id="rId14"/>
              </a:rPr>
              <a:t>https://www.diabetes.ca/resources/tools-resources/basic-meal-planning</a:t>
            </a:r>
            <a:endParaRPr lang="en-US" sz="1600" i="1" dirty="0"/>
          </a:p>
        </p:txBody>
      </p:sp>
      <p:pic>
        <p:nvPicPr>
          <p:cNvPr id="12" name="Nutrition 1, Slide 5">
            <a:hlinkClick r:id="" action="ppaction://media"/>
            <a:extLst>
              <a:ext uri="{FF2B5EF4-FFF2-40B4-BE49-F238E27FC236}">
                <a16:creationId xmlns:a16="http://schemas.microsoft.com/office/drawing/2014/main" id="{0FFED1D1-01E4-C588-1AA5-E763003E7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84216" y="87133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07"/>
    </mc:Choice>
    <mc:Fallback>
      <p:transition spd="slow" advTm="4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1878650" y="833914"/>
            <a:ext cx="5151680" cy="35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369278" y="7713602"/>
            <a:ext cx="6500519" cy="1138096"/>
            <a:chOff x="0" y="0"/>
            <a:chExt cx="2321256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21256" cy="406400"/>
            </a:xfrm>
            <a:custGeom>
              <a:avLst/>
              <a:gdLst/>
              <a:ahLst/>
              <a:cxnLst/>
              <a:rect l="l" t="t" r="r" b="b"/>
              <a:pathLst>
                <a:path w="2321256" h="406400">
                  <a:moveTo>
                    <a:pt x="1160628" y="0"/>
                  </a:moveTo>
                  <a:cubicBezTo>
                    <a:pt x="519631" y="0"/>
                    <a:pt x="0" y="90976"/>
                    <a:pt x="0" y="203200"/>
                  </a:cubicBezTo>
                  <a:cubicBezTo>
                    <a:pt x="0" y="315424"/>
                    <a:pt x="519631" y="406400"/>
                    <a:pt x="1160628" y="406400"/>
                  </a:cubicBezTo>
                  <a:cubicBezTo>
                    <a:pt x="1801625" y="406400"/>
                    <a:pt x="2321256" y="315424"/>
                    <a:pt x="2321256" y="203200"/>
                  </a:cubicBezTo>
                  <a:cubicBezTo>
                    <a:pt x="2321256" y="90976"/>
                    <a:pt x="1801625" y="0"/>
                    <a:pt x="1160628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7618" y="-9525"/>
              <a:ext cx="188602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420603" y="7148605"/>
            <a:ext cx="547600" cy="5476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326332" y="8861076"/>
            <a:ext cx="794448" cy="79444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4737" y="1787597"/>
            <a:ext cx="2276191" cy="227619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3203103">
            <a:off x="-2891454" y="6698195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6" name="Freeform 26"/>
          <p:cNvSpPr/>
          <p:nvPr/>
        </p:nvSpPr>
        <p:spPr>
          <a:xfrm rot="-4229990">
            <a:off x="17272307" y="3208176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Freeform 27"/>
          <p:cNvSpPr/>
          <p:nvPr/>
        </p:nvSpPr>
        <p:spPr>
          <a:xfrm rot="1348256" flipH="1">
            <a:off x="15976399" y="9013966"/>
            <a:ext cx="11147491" cy="4319653"/>
          </a:xfrm>
          <a:custGeom>
            <a:avLst/>
            <a:gdLst/>
            <a:ahLst/>
            <a:cxnLst/>
            <a:rect l="l" t="t" r="r" b="b"/>
            <a:pathLst>
              <a:path w="11147491" h="4319653">
                <a:moveTo>
                  <a:pt x="11147490" y="0"/>
                </a:moveTo>
                <a:lnTo>
                  <a:pt x="0" y="0"/>
                </a:lnTo>
                <a:lnTo>
                  <a:pt x="0" y="4319653"/>
                </a:lnTo>
                <a:lnTo>
                  <a:pt x="11147490" y="4319653"/>
                </a:lnTo>
                <a:lnTo>
                  <a:pt x="111474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2" name="Freeform 32"/>
          <p:cNvSpPr/>
          <p:nvPr/>
        </p:nvSpPr>
        <p:spPr>
          <a:xfrm>
            <a:off x="8183458" y="6070959"/>
            <a:ext cx="8784745" cy="3382127"/>
          </a:xfrm>
          <a:custGeom>
            <a:avLst/>
            <a:gdLst/>
            <a:ahLst/>
            <a:cxnLst/>
            <a:rect l="l" t="t" r="r" b="b"/>
            <a:pathLst>
              <a:path w="9054222" h="3485875">
                <a:moveTo>
                  <a:pt x="0" y="0"/>
                </a:moveTo>
                <a:lnTo>
                  <a:pt x="9054222" y="0"/>
                </a:lnTo>
                <a:lnTo>
                  <a:pt x="9054222" y="3485875"/>
                </a:lnTo>
                <a:lnTo>
                  <a:pt x="0" y="3485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BBCEFF-7E51-7D02-6E7F-287BE0D7C458}"/>
              </a:ext>
            </a:extLst>
          </p:cNvPr>
          <p:cNvGrpSpPr/>
          <p:nvPr/>
        </p:nvGrpSpPr>
        <p:grpSpPr>
          <a:xfrm>
            <a:off x="1083308" y="567247"/>
            <a:ext cx="4838344" cy="1330100"/>
            <a:chOff x="12953181" y="8223320"/>
            <a:chExt cx="4838344" cy="133010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5BCBB9A-03F4-A21D-8284-6385E6B9B8B5}"/>
                </a:ext>
              </a:extLst>
            </p:cNvPr>
            <p:cNvSpPr/>
            <p:nvPr/>
          </p:nvSpPr>
          <p:spPr>
            <a:xfrm>
              <a:off x="12953181" y="8223320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3BFF68D9-B3AC-C0F4-ED38-673130C5A1A0}"/>
                </a:ext>
              </a:extLst>
            </p:cNvPr>
            <p:cNvSpPr/>
            <p:nvPr/>
          </p:nvSpPr>
          <p:spPr>
            <a:xfrm>
              <a:off x="13221945" y="8453191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581D1E5-F913-7DF7-934B-8F7D7566DE79}"/>
              </a:ext>
            </a:extLst>
          </p:cNvPr>
          <p:cNvSpPr/>
          <p:nvPr/>
        </p:nvSpPr>
        <p:spPr>
          <a:xfrm>
            <a:off x="1380500" y="7144984"/>
            <a:ext cx="2619846" cy="2374626"/>
          </a:xfrm>
          <a:prstGeom prst="roundRect">
            <a:avLst>
              <a:gd name="adj" fmla="val 7040"/>
            </a:avLst>
          </a:prstGeom>
          <a:solidFill>
            <a:schemeClr val="bg1"/>
          </a:solidFill>
          <a:ln>
            <a:solidFill>
              <a:srgbClr val="C2EF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8" name="Group 15">
            <a:extLst>
              <a:ext uri="{FF2B5EF4-FFF2-40B4-BE49-F238E27FC236}">
                <a16:creationId xmlns:a16="http://schemas.microsoft.com/office/drawing/2014/main" id="{36E8B413-DA78-C41E-85F7-3E7DADEA9801}"/>
              </a:ext>
            </a:extLst>
          </p:cNvPr>
          <p:cNvGrpSpPr/>
          <p:nvPr/>
        </p:nvGrpSpPr>
        <p:grpSpPr>
          <a:xfrm>
            <a:off x="4231481" y="7144984"/>
            <a:ext cx="3063397" cy="2396105"/>
            <a:chOff x="0" y="-683459"/>
            <a:chExt cx="4084528" cy="3194806"/>
          </a:xfrm>
        </p:grpSpPr>
        <p:sp>
          <p:nvSpPr>
            <p:cNvPr id="39" name="TextBox 18">
              <a:extLst>
                <a:ext uri="{FF2B5EF4-FFF2-40B4-BE49-F238E27FC236}">
                  <a16:creationId xmlns:a16="http://schemas.microsoft.com/office/drawing/2014/main" id="{1F12C294-C80F-089D-1075-F412AF780A68}"/>
                </a:ext>
              </a:extLst>
            </p:cNvPr>
            <p:cNvSpPr txBox="1"/>
            <p:nvPr/>
          </p:nvSpPr>
          <p:spPr>
            <a:xfrm>
              <a:off x="0" y="-257575"/>
              <a:ext cx="140311" cy="1976146"/>
            </a:xfrm>
            <a:prstGeom prst="rect">
              <a:avLst/>
            </a:prstGeom>
          </p:spPr>
          <p:txBody>
            <a:bodyPr lIns="45226" tIns="45226" rIns="45226" bIns="45226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A48D0CA6-04CF-84F3-29AE-E092FF0DABED}"/>
                </a:ext>
              </a:extLst>
            </p:cNvPr>
            <p:cNvSpPr txBox="1"/>
            <p:nvPr/>
          </p:nvSpPr>
          <p:spPr>
            <a:xfrm>
              <a:off x="43543" y="-683459"/>
              <a:ext cx="4040985" cy="31948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670"/>
                </a:lnSpc>
                <a:spcBef>
                  <a:spcPct val="0"/>
                </a:spcBef>
              </a:pPr>
              <a:r>
                <a:rPr lang="en-US" sz="1780" dirty="0">
                  <a:solidFill>
                    <a:srgbClr val="FFFFFF">
                      <a:alpha val="58824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This program is sponsored by Boehringer Ingelheim through the K2A Challenge in Diabetes! in partnership with Bancroft Fitness and the Bancroft Community Family Health Team</a:t>
              </a:r>
            </a:p>
          </p:txBody>
        </p:sp>
      </p:grpSp>
      <p:sp>
        <p:nvSpPr>
          <p:cNvPr id="41" name="Freeform 26">
            <a:extLst>
              <a:ext uri="{FF2B5EF4-FFF2-40B4-BE49-F238E27FC236}">
                <a16:creationId xmlns:a16="http://schemas.microsoft.com/office/drawing/2014/main" id="{241B5057-C75E-9FC2-9085-ECD0FA5A96F8}"/>
              </a:ext>
            </a:extLst>
          </p:cNvPr>
          <p:cNvSpPr/>
          <p:nvPr/>
        </p:nvSpPr>
        <p:spPr>
          <a:xfrm>
            <a:off x="1532732" y="7395188"/>
            <a:ext cx="2257687" cy="903075"/>
          </a:xfrm>
          <a:custGeom>
            <a:avLst/>
            <a:gdLst/>
            <a:ahLst/>
            <a:cxnLst/>
            <a:rect l="l" t="t" r="r" b="b"/>
            <a:pathLst>
              <a:path w="2257687" h="903075">
                <a:moveTo>
                  <a:pt x="0" y="0"/>
                </a:moveTo>
                <a:lnTo>
                  <a:pt x="2257687" y="0"/>
                </a:lnTo>
                <a:lnTo>
                  <a:pt x="2257687" y="903075"/>
                </a:lnTo>
                <a:lnTo>
                  <a:pt x="0" y="9030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2" name="Group 27">
            <a:extLst>
              <a:ext uri="{FF2B5EF4-FFF2-40B4-BE49-F238E27FC236}">
                <a16:creationId xmlns:a16="http://schemas.microsoft.com/office/drawing/2014/main" id="{3272C88D-192F-B8A9-8C47-264CE579B89A}"/>
              </a:ext>
            </a:extLst>
          </p:cNvPr>
          <p:cNvGrpSpPr/>
          <p:nvPr/>
        </p:nvGrpSpPr>
        <p:grpSpPr>
          <a:xfrm>
            <a:off x="1514414" y="8304782"/>
            <a:ext cx="2257687" cy="692917"/>
            <a:chOff x="0" y="0"/>
            <a:chExt cx="594617" cy="182497"/>
          </a:xfrm>
        </p:grpSpPr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7FF3243D-46D0-A00B-4DFD-F24C2C47B4BC}"/>
                </a:ext>
              </a:extLst>
            </p:cNvPr>
            <p:cNvSpPr/>
            <p:nvPr/>
          </p:nvSpPr>
          <p:spPr>
            <a:xfrm>
              <a:off x="0" y="0"/>
              <a:ext cx="594617" cy="182497"/>
            </a:xfrm>
            <a:custGeom>
              <a:avLst/>
              <a:gdLst/>
              <a:ahLst/>
              <a:cxnLst/>
              <a:rect l="l" t="t" r="r" b="b"/>
              <a:pathLst>
                <a:path w="594617" h="182497">
                  <a:moveTo>
                    <a:pt x="0" y="0"/>
                  </a:moveTo>
                  <a:lnTo>
                    <a:pt x="594617" y="0"/>
                  </a:lnTo>
                  <a:lnTo>
                    <a:pt x="594617" y="182497"/>
                  </a:lnTo>
                  <a:lnTo>
                    <a:pt x="0" y="182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FBC820D1-8AA2-7260-823D-8A4E89DF13EF}"/>
                </a:ext>
              </a:extLst>
            </p:cNvPr>
            <p:cNvSpPr txBox="1"/>
            <p:nvPr/>
          </p:nvSpPr>
          <p:spPr>
            <a:xfrm>
              <a:off x="0" y="-47625"/>
              <a:ext cx="594617" cy="23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5" name="Freeform 30">
            <a:extLst>
              <a:ext uri="{FF2B5EF4-FFF2-40B4-BE49-F238E27FC236}">
                <a16:creationId xmlns:a16="http://schemas.microsoft.com/office/drawing/2014/main" id="{CAD9074F-2C91-6E77-17CD-691D6D81B2F5}"/>
              </a:ext>
            </a:extLst>
          </p:cNvPr>
          <p:cNvSpPr/>
          <p:nvPr/>
        </p:nvSpPr>
        <p:spPr>
          <a:xfrm>
            <a:off x="1736874" y="8620751"/>
            <a:ext cx="1824887" cy="604494"/>
          </a:xfrm>
          <a:custGeom>
            <a:avLst/>
            <a:gdLst/>
            <a:ahLst/>
            <a:cxnLst/>
            <a:rect l="l" t="t" r="r" b="b"/>
            <a:pathLst>
              <a:path w="1824887" h="604494">
                <a:moveTo>
                  <a:pt x="0" y="0"/>
                </a:moveTo>
                <a:lnTo>
                  <a:pt x="1824886" y="0"/>
                </a:lnTo>
                <a:lnTo>
                  <a:pt x="1824886" y="604493"/>
                </a:lnTo>
                <a:lnTo>
                  <a:pt x="0" y="604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6" name="Group 31">
            <a:extLst>
              <a:ext uri="{FF2B5EF4-FFF2-40B4-BE49-F238E27FC236}">
                <a16:creationId xmlns:a16="http://schemas.microsoft.com/office/drawing/2014/main" id="{43139517-AED1-9104-96EA-83D22E66859E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F7ECF6BE-5573-70C3-C196-68D183F66CE1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BA74233D-0DBE-D1DD-D321-0FE6A9E960D6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9" name="TextBox 37">
            <a:extLst>
              <a:ext uri="{FF2B5EF4-FFF2-40B4-BE49-F238E27FC236}">
                <a16:creationId xmlns:a16="http://schemas.microsoft.com/office/drawing/2014/main" id="{0CA3E6F9-3105-E09E-0721-5575381542A1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sp>
        <p:nvSpPr>
          <p:cNvPr id="2" name="TextBox 57">
            <a:extLst>
              <a:ext uri="{FF2B5EF4-FFF2-40B4-BE49-F238E27FC236}">
                <a16:creationId xmlns:a16="http://schemas.microsoft.com/office/drawing/2014/main" id="{C3FF6172-B81D-D248-1EC1-D032F79AFCFB}"/>
              </a:ext>
            </a:extLst>
          </p:cNvPr>
          <p:cNvSpPr txBox="1"/>
          <p:nvPr/>
        </p:nvSpPr>
        <p:spPr>
          <a:xfrm>
            <a:off x="3352800" y="3696435"/>
            <a:ext cx="8882940" cy="1828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9pPr>
          </a:lstStyle>
          <a:p>
            <a:pPr marL="0" lvl="0" indent="0" algn="ctr">
              <a:lnSpc>
                <a:spcPts val="6494"/>
              </a:lnSpc>
              <a:spcBef>
                <a:spcPct val="0"/>
              </a:spcBef>
            </a:pPr>
            <a:r>
              <a:rPr lang="en-US" sz="7200" spc="-303" dirty="0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Knowledge to action for better health</a:t>
            </a:r>
          </a:p>
        </p:txBody>
      </p:sp>
      <p:pic>
        <p:nvPicPr>
          <p:cNvPr id="3" name="Nutrition 1, Slide 6">
            <a:hlinkClick r:id="" action="ppaction://media"/>
            <a:extLst>
              <a:ext uri="{FF2B5EF4-FFF2-40B4-BE49-F238E27FC236}">
                <a16:creationId xmlns:a16="http://schemas.microsoft.com/office/drawing/2014/main" id="{ED93A5E1-67FD-2AFE-4F54-9AAF01F4D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20778" y="95095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3"/>
    </mc:Choice>
    <mc:Fallback>
      <p:transition spd="slow" advTm="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5576</TotalTime>
  <Words>378</Words>
  <Application>Microsoft Office PowerPoint</Application>
  <PresentationFormat>Custom</PresentationFormat>
  <Paragraphs>44</Paragraphs>
  <Slides>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Open Sans</vt:lpstr>
      <vt:lpstr>Aharoni</vt:lpstr>
      <vt:lpstr>Arial</vt:lpstr>
      <vt:lpstr>Calibri</vt:lpstr>
      <vt:lpstr>Glacial Indifference Bold</vt:lpstr>
      <vt:lpstr>Roca Two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Modern Bold Restaurant Ramen Presentation</dc:title>
  <dc:creator>BCFHTMINI0031</dc:creator>
  <cp:lastModifiedBy>Stephanie Hevenor</cp:lastModifiedBy>
  <cp:revision>9</cp:revision>
  <dcterms:created xsi:type="dcterms:W3CDTF">2006-08-16T00:00:00Z</dcterms:created>
  <dcterms:modified xsi:type="dcterms:W3CDTF">2025-07-30T16:57:21Z</dcterms:modified>
  <dc:identifier>DAGf-NdQymc</dc:identifier>
</cp:coreProperties>
</file>